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81" r:id="rId3"/>
    <p:sldId id="285" r:id="rId4"/>
    <p:sldId id="271" r:id="rId5"/>
    <p:sldId id="257" r:id="rId6"/>
    <p:sldId id="284" r:id="rId7"/>
    <p:sldId id="272" r:id="rId8"/>
    <p:sldId id="273" r:id="rId9"/>
    <p:sldId id="274" r:id="rId10"/>
    <p:sldId id="280" r:id="rId11"/>
    <p:sldId id="292" r:id="rId12"/>
    <p:sldId id="293" r:id="rId13"/>
    <p:sldId id="276" r:id="rId14"/>
    <p:sldId id="287" r:id="rId15"/>
    <p:sldId id="310" r:id="rId16"/>
    <p:sldId id="311" r:id="rId17"/>
    <p:sldId id="312" r:id="rId18"/>
    <p:sldId id="313" r:id="rId19"/>
    <p:sldId id="278" r:id="rId20"/>
    <p:sldId id="286" r:id="rId21"/>
    <p:sldId id="294" r:id="rId22"/>
    <p:sldId id="295" r:id="rId23"/>
    <p:sldId id="296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01" r:id="rId33"/>
    <p:sldId id="315" r:id="rId34"/>
    <p:sldId id="299" r:id="rId35"/>
    <p:sldId id="300" r:id="rId36"/>
    <p:sldId id="297" r:id="rId37"/>
    <p:sldId id="298" r:id="rId38"/>
    <p:sldId id="283" r:id="rId3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1pPr>
    <a:lvl2pPr marL="0" marR="0" indent="2286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2pPr>
    <a:lvl3pPr marL="0" marR="0" indent="4572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3pPr>
    <a:lvl4pPr marL="0" marR="0" indent="6858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4pPr>
    <a:lvl5pPr marL="0" marR="0" indent="9144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5pPr>
    <a:lvl6pPr marL="0" marR="0" indent="11430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6pPr>
    <a:lvl7pPr marL="0" marR="0" indent="13716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7pPr>
    <a:lvl8pPr marL="0" marR="0" indent="16002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8pPr>
    <a:lvl9pPr marL="0" marR="0" indent="18288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 autoAdjust="0"/>
    <p:restoredTop sz="93409" autoAdjust="0"/>
  </p:normalViewPr>
  <p:slideViewPr>
    <p:cSldViewPr snapToGrid="0" snapToObjects="1">
      <p:cViewPr varScale="1">
        <p:scale>
          <a:sx n="61" d="100"/>
          <a:sy n="61" d="100"/>
        </p:scale>
        <p:origin x="10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2" d="100"/>
          <a:sy n="82" d="100"/>
        </p:scale>
        <p:origin x="203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7D766-4AF8-4289-A10A-88F7545D18D3}" type="datetimeFigureOut">
              <a:rPr lang="ko-KR" altLang="en-US" smtClean="0"/>
              <a:t>2017. 11. 7.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4347F-2B25-4DF9-9384-AA94867A6F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8252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045389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2987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xfrm>
            <a:off x="11971114" y="11525250"/>
            <a:ext cx="432247" cy="482601"/>
          </a:xfrm>
          <a:prstGeom prst="rect">
            <a:avLst/>
          </a:prstGeom>
        </p:spPr>
        <p:txBody>
          <a:bodyPr wrap="none"/>
          <a:lstStyle>
            <a:lvl1pPr algn="ctr">
              <a:defRPr sz="2400" cap="none" spc="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dark bg">
    <p:bg>
      <p:bgPr>
        <a:solidFill>
          <a:srgbClr val="3939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11971114" y="11525250"/>
            <a:ext cx="432247" cy="482601"/>
          </a:xfrm>
          <a:prstGeom prst="rect">
            <a:avLst/>
          </a:prstGeom>
        </p:spPr>
        <p:txBody>
          <a:bodyPr wrap="none"/>
          <a:lstStyle>
            <a:lvl1pPr algn="ctr">
              <a:defRPr sz="2400" cap="none" spc="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">
    <p:bg>
      <p:bgPr>
        <a:solidFill>
          <a:srgbClr val="3939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4F5F7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4F5F7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6" name="Shape 46"/>
          <p:cNvSpPr/>
          <p:nvPr/>
        </p:nvSpPr>
        <p:spPr>
          <a:xfrm>
            <a:off x="23077405" y="1371248"/>
            <a:ext cx="1636515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ark bg">
    <p:bg>
      <p:bgPr>
        <a:solidFill>
          <a:srgbClr val="3939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4F5F7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6" name="Shape 46"/>
          <p:cNvSpPr/>
          <p:nvPr/>
        </p:nvSpPr>
        <p:spPr>
          <a:xfrm>
            <a:off x="23077405" y="1371248"/>
            <a:ext cx="1636515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25595" y="3881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529195" y="3881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932795" y="3881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336395" y="3881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39995" y="3881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125595" y="7183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529195" y="7183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932795" y="7183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336395" y="7183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39995" y="7183755"/>
            <a:ext cx="2641600" cy="2641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525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121840" y="2279414"/>
            <a:ext cx="16482720" cy="21768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2167984" y="4630044"/>
            <a:ext cx="20476358" cy="70192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spAutoFit/>
          </a:bodyPr>
          <a:lstStyle>
            <a:lvl1pPr algn="l">
              <a:defRPr sz="2000" cap="all" spc="400">
                <a:solidFill>
                  <a:srgbClr val="393941"/>
                </a:solidFill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" name="Shape 9"/>
          <p:cNvSpPr/>
          <p:nvPr/>
        </p:nvSpPr>
        <p:spPr>
          <a:xfrm>
            <a:off x="23077405" y="1371248"/>
            <a:ext cx="1636515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  <p:sldLayoutId id="2147483654" r:id="rId6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1pPr>
      <a:lvl2pPr marL="0" marR="0" indent="228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2pPr>
      <a:lvl3pPr marL="0" marR="0" indent="457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3pPr>
      <a:lvl4pPr marL="0" marR="0" indent="685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4pPr>
      <a:lvl5pPr marL="0" marR="0" indent="914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5pPr>
      <a:lvl6pPr marL="0" marR="0" indent="11430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6pPr>
      <a:lvl7pPr marL="0" marR="0" indent="1371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7pPr>
      <a:lvl8pPr marL="0" marR="0" indent="1600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8pPr>
      <a:lvl9pPr marL="0" marR="0" indent="1828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9pPr>
    </p:titleStyle>
    <p:bodyStyle>
      <a:lvl1pPr marL="0" marR="0" indent="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1pPr>
      <a:lvl2pPr marL="0" marR="0" indent="2286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2pPr>
      <a:lvl3pPr marL="0" marR="0" indent="4572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3pPr>
      <a:lvl4pPr marL="0" marR="0" indent="6858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4pPr>
      <a:lvl5pPr marL="0" marR="0" indent="9144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5pPr>
      <a:lvl6pPr marL="0" marR="0" indent="11430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6pPr>
      <a:lvl7pPr marL="0" marR="0" indent="13716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7pPr>
      <a:lvl8pPr marL="0" marR="0" indent="16002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8pPr>
      <a:lvl9pPr marL="0" marR="0" indent="18288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9pPr>
    </p:bodyStyle>
    <p:other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nga-ryokan.com/en/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://massive.markup.themebucket.net/mp-index-creative-1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mamuka.rest/en/promo/" TargetMode="External"/><Relationship Id="rId3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mamuka.rest/en/promo/" TargetMode="External"/><Relationship Id="rId3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eg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5" Type="http://schemas.openxmlformats.org/officeDocument/2006/relationships/image" Target="../media/image34.jpeg"/><Relationship Id="rId6" Type="http://schemas.openxmlformats.org/officeDocument/2006/relationships/image" Target="../media/image35.jpeg"/><Relationship Id="rId7" Type="http://schemas.openxmlformats.org/officeDocument/2006/relationships/image" Target="../media/image36.tiff"/><Relationship Id="rId8" Type="http://schemas.openxmlformats.org/officeDocument/2006/relationships/image" Target="../media/image37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628611" y="4996817"/>
            <a:ext cx="15126776" cy="27090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lnSpc>
                <a:spcPct val="80000"/>
              </a:lnSpc>
              <a:defRPr sz="15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/>
              <a:t>Smart In Study</a:t>
            </a:r>
            <a:endParaRPr dirty="0"/>
          </a:p>
        </p:txBody>
      </p:sp>
      <p:sp>
        <p:nvSpPr>
          <p:cNvPr id="56" name="Shape 56"/>
          <p:cNvSpPr/>
          <p:nvPr/>
        </p:nvSpPr>
        <p:spPr>
          <a:xfrm>
            <a:off x="9698055" y="7350282"/>
            <a:ext cx="4987889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/>
              <a:t>Hello World !</a:t>
            </a:r>
            <a:endParaRPr dirty="0"/>
          </a:p>
        </p:txBody>
      </p:sp>
      <p:sp>
        <p:nvSpPr>
          <p:cNvPr id="4" name="Shape 55"/>
          <p:cNvSpPr/>
          <p:nvPr/>
        </p:nvSpPr>
        <p:spPr>
          <a:xfrm>
            <a:off x="13772612" y="9454517"/>
            <a:ext cx="9030776" cy="27090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77500" lnSpcReduction="20000"/>
          </a:bodyPr>
          <a:lstStyle>
            <a:lvl1pPr algn="ctr">
              <a:lnSpc>
                <a:spcPct val="80000"/>
              </a:lnSpc>
              <a:defRPr sz="15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ko-KR" altLang="en-US" sz="6000" dirty="0" smtClean="0"/>
              <a:t>팀장 </a:t>
            </a:r>
            <a:r>
              <a:rPr lang="en-US" altLang="ko-KR" sz="6000" dirty="0" smtClean="0"/>
              <a:t>: </a:t>
            </a:r>
            <a:r>
              <a:rPr lang="ko-KR" altLang="en-US" sz="6000" dirty="0" smtClean="0"/>
              <a:t>이 경 한</a:t>
            </a:r>
            <a:endParaRPr lang="en-US" altLang="ko-KR" sz="6000" dirty="0" smtClean="0"/>
          </a:p>
          <a:p>
            <a:pPr algn="r">
              <a:lnSpc>
                <a:spcPct val="110000"/>
              </a:lnSpc>
            </a:pPr>
            <a:r>
              <a:rPr lang="ko-KR" altLang="en-US" sz="6000" dirty="0" smtClean="0"/>
              <a:t>팀원 </a:t>
            </a:r>
            <a:r>
              <a:rPr lang="en-US" altLang="ko-KR" sz="6000" dirty="0" smtClean="0"/>
              <a:t>: </a:t>
            </a:r>
            <a:r>
              <a:rPr lang="ko-KR" altLang="en-US" sz="6000" dirty="0" smtClean="0"/>
              <a:t>박 유 진</a:t>
            </a:r>
            <a:endParaRPr lang="en-US" altLang="ko-KR" sz="6000" dirty="0" smtClean="0"/>
          </a:p>
          <a:p>
            <a:pPr algn="r">
              <a:lnSpc>
                <a:spcPct val="110000"/>
              </a:lnSpc>
            </a:pPr>
            <a:r>
              <a:rPr lang="ko-KR" altLang="en-US" sz="6000" dirty="0" smtClean="0"/>
              <a:t>황 은 기</a:t>
            </a:r>
            <a:endParaRPr lang="en-US" altLang="ko-KR" sz="6000" dirty="0" smtClean="0"/>
          </a:p>
          <a:p>
            <a:pPr algn="r">
              <a:lnSpc>
                <a:spcPct val="110000"/>
              </a:lnSpc>
            </a:pPr>
            <a:r>
              <a:rPr lang="ko-KR" altLang="en-US" sz="6000" dirty="0" smtClean="0"/>
              <a:t>박 환 석</a:t>
            </a:r>
            <a:endParaRPr sz="6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4517" y="-8634"/>
            <a:ext cx="9956901" cy="13733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98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56C2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12726340" y="2817583"/>
            <a:ext cx="9099673" cy="29695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8000" smtClean="0"/>
              <a:t>벤치마킹 소재 소개</a:t>
            </a:r>
            <a:endParaRPr sz="8000" dirty="0"/>
          </a:p>
        </p:txBody>
      </p:sp>
      <p:sp>
        <p:nvSpPr>
          <p:cNvPr id="132" name="Shape 132"/>
          <p:cNvSpPr/>
          <p:nvPr/>
        </p:nvSpPr>
        <p:spPr>
          <a:xfrm>
            <a:off x="12737372" y="4199305"/>
            <a:ext cx="805298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4517" y="-8635"/>
            <a:ext cx="9956901" cy="13733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98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56C2E">
              <a:alpha val="70000"/>
            </a:srgb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118" y="5454474"/>
            <a:ext cx="9659915" cy="63846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847207" y="12246731"/>
            <a:ext cx="5549736" cy="426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u="sng" dirty="0">
                <a:hlinkClick r:id="rId3"/>
              </a:rPr>
              <a:t>http://www.sanga-ryokan.com/en</a:t>
            </a:r>
            <a:r>
              <a:rPr lang="en-US" altLang="ko-KR" u="sng" dirty="0" smtClean="0">
                <a:hlinkClick r:id="rId3"/>
              </a:rPr>
              <a:t>/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0021" y="5508278"/>
            <a:ext cx="9400613" cy="62769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087405" y="12293090"/>
            <a:ext cx="9453229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5"/>
              </a:rPr>
              <a:t>http://</a:t>
            </a:r>
            <a:r>
              <a:rPr lang="ko-KR" altLang="en-US" dirty="0" smtClean="0">
                <a:hlinkClick r:id="rId5"/>
              </a:rPr>
              <a:t>massive.markup.themebucket.net/mp-index-creative-1.html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707805" y="4754231"/>
            <a:ext cx="2265044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3200" dirty="0" smtClean="0">
                <a:solidFill>
                  <a:schemeClr val="tx1">
                    <a:lumMod val="75000"/>
                  </a:schemeClr>
                </a:solidFill>
              </a:rPr>
              <a:t>디자인 부분</a:t>
            </a: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FillTx/>
              <a:sym typeface="PT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94738" y="4677147"/>
            <a:ext cx="1854675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FillTx/>
                <a:sym typeface="PT Sans"/>
              </a:rPr>
              <a:t>기능 부분</a:t>
            </a: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FillTx/>
              <a:sym typeface="PT Sans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0853497" y="12330282"/>
            <a:ext cx="3082563" cy="790600"/>
            <a:chOff x="20853497" y="12330282"/>
            <a:chExt cx="3082563" cy="790600"/>
          </a:xfrm>
        </p:grpSpPr>
        <p:sp>
          <p:nvSpPr>
            <p:cNvPr id="18" name="Shape 121"/>
            <p:cNvSpPr/>
            <p:nvPr/>
          </p:nvSpPr>
          <p:spPr>
            <a:xfrm>
              <a:off x="20853497" y="12330282"/>
              <a:ext cx="3082563" cy="790600"/>
            </a:xfrm>
            <a:prstGeom prst="roundRect">
              <a:avLst>
                <a:gd name="adj" fmla="val 50000"/>
              </a:avLst>
            </a:prstGeom>
            <a:noFill/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" name="Shape 122"/>
            <p:cNvSpPr/>
            <p:nvPr/>
          </p:nvSpPr>
          <p:spPr>
            <a:xfrm>
              <a:off x="21168485" y="12502444"/>
              <a:ext cx="2452585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>
                  <a:solidFill>
                    <a:schemeClr val="bg2"/>
                  </a:solidFill>
                </a:rPr>
                <a:t>SIS</a:t>
              </a:r>
              <a:endParaRPr lang="en-US" dirty="0" smtClean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780634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2362400" y="-16264"/>
            <a:ext cx="7030802" cy="13748528"/>
          </a:xfrm>
          <a:prstGeom prst="rect">
            <a:avLst/>
          </a:prstGeom>
          <a:solidFill>
            <a:srgbClr val="F56C2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2" name="그룹 1"/>
          <p:cNvGrpSpPr/>
          <p:nvPr/>
        </p:nvGrpSpPr>
        <p:grpSpPr>
          <a:xfrm>
            <a:off x="1048333" y="1143696"/>
            <a:ext cx="9099674" cy="2969533"/>
            <a:chOff x="1048333" y="1143696"/>
            <a:chExt cx="9099674" cy="2969533"/>
          </a:xfrm>
        </p:grpSpPr>
        <p:sp>
          <p:nvSpPr>
            <p:cNvPr id="229" name="Shape 229"/>
            <p:cNvSpPr/>
            <p:nvPr/>
          </p:nvSpPr>
          <p:spPr>
            <a:xfrm>
              <a:off x="1204946" y="4086940"/>
              <a:ext cx="805298" cy="1"/>
            </a:xfrm>
            <a:prstGeom prst="line">
              <a:avLst/>
            </a:prstGeom>
            <a:ln w="50800">
              <a:solidFill>
                <a:srgbClr val="F56C2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1048333" y="1143696"/>
              <a:ext cx="9099674" cy="296953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100" tIns="38100" rIns="38100" bIns="38100">
              <a:normAutofit/>
            </a:bodyPr>
            <a:lstStyle>
              <a:lvl1pPr algn="l">
                <a:lnSpc>
                  <a:spcPct val="80000"/>
                </a:lnSpc>
                <a:defRPr sz="10000" b="1">
                  <a:solidFill>
                    <a:srgbClr val="393941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dirty="0" smtClean="0"/>
                <a:t>Parallax Scrolling </a:t>
              </a:r>
              <a:r>
                <a:rPr lang="ko-KR" altLang="en-US" dirty="0" smtClean="0"/>
                <a:t>란</a:t>
              </a:r>
              <a:r>
                <a:rPr lang="en-US" altLang="ko-KR" dirty="0" smtClean="0"/>
                <a:t>?</a:t>
              </a:r>
              <a:endParaRPr dirty="0"/>
            </a:p>
          </p:txBody>
        </p:sp>
      </p:grpSp>
      <p:sp>
        <p:nvSpPr>
          <p:cNvPr id="227" name="Shape 227"/>
          <p:cNvSpPr/>
          <p:nvPr/>
        </p:nvSpPr>
        <p:spPr>
          <a:xfrm>
            <a:off x="10148006" y="7541732"/>
            <a:ext cx="14403633" cy="53982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marL="342900" indent="-342900" fontAlgn="base" latinLnBrk="1">
              <a:buFontTx/>
              <a:buChar char="-"/>
            </a:pPr>
            <a:r>
              <a:rPr lang="ko-KR" altLang="en-US" sz="4400" b="1" dirty="0">
                <a:solidFill>
                  <a:schemeClr val="tx1">
                    <a:lumMod val="75000"/>
                  </a:schemeClr>
                </a:solidFill>
              </a:rPr>
              <a:t>주로 웹사이트에서 사용되는 기술로 스크롤에 </a:t>
            </a:r>
            <a:r>
              <a:rPr lang="ko-KR" altLang="en-US" sz="4400" b="1" dirty="0" smtClean="0">
                <a:solidFill>
                  <a:schemeClr val="tx1">
                    <a:lumMod val="75000"/>
                  </a:schemeClr>
                </a:solidFill>
              </a:rPr>
              <a:t>따라</a:t>
            </a:r>
            <a:endParaRPr lang="en-US" altLang="ko-KR" sz="4400" b="1" dirty="0" smtClean="0">
              <a:solidFill>
                <a:schemeClr val="tx1">
                  <a:lumMod val="75000"/>
                </a:schemeClr>
              </a:solidFill>
            </a:endParaRPr>
          </a:p>
          <a:p>
            <a:pPr fontAlgn="base" latinLnBrk="1"/>
            <a:r>
              <a:rPr lang="ko-KR" altLang="en-US" sz="4400" b="1" dirty="0" smtClean="0">
                <a:solidFill>
                  <a:schemeClr val="tx1">
                    <a:lumMod val="75000"/>
                  </a:schemeClr>
                </a:solidFill>
              </a:rPr>
              <a:t>  오브젝트와 </a:t>
            </a:r>
            <a:r>
              <a:rPr lang="ko-KR" altLang="en-US" sz="4400" b="1" dirty="0">
                <a:solidFill>
                  <a:schemeClr val="tx1">
                    <a:lumMod val="75000"/>
                  </a:schemeClr>
                </a:solidFill>
              </a:rPr>
              <a:t>배경 이미지가 시간차를 두고 변하는 기법</a:t>
            </a:r>
            <a:endParaRPr lang="ko-KR" altLang="en-US" sz="8800" b="1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4" name="그림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1" y="5874905"/>
            <a:ext cx="8929221" cy="6381074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0853497" y="12330282"/>
            <a:ext cx="3082563" cy="790600"/>
            <a:chOff x="20853497" y="12330282"/>
            <a:chExt cx="3082563" cy="790600"/>
          </a:xfrm>
        </p:grpSpPr>
        <p:sp>
          <p:nvSpPr>
            <p:cNvPr id="13" name="Shape 121"/>
            <p:cNvSpPr/>
            <p:nvPr/>
          </p:nvSpPr>
          <p:spPr>
            <a:xfrm>
              <a:off x="20853497" y="12330282"/>
              <a:ext cx="3082563" cy="790600"/>
            </a:xfrm>
            <a:prstGeom prst="roundRect">
              <a:avLst>
                <a:gd name="adj" fmla="val 50000"/>
              </a:avLst>
            </a:prstGeom>
            <a:noFill/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" name="Shape 122"/>
            <p:cNvSpPr/>
            <p:nvPr/>
          </p:nvSpPr>
          <p:spPr>
            <a:xfrm>
              <a:off x="21168485" y="12502444"/>
              <a:ext cx="2452585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>
                  <a:solidFill>
                    <a:schemeClr val="bg2"/>
                  </a:solidFill>
                </a:rPr>
                <a:t>SIS</a:t>
              </a:r>
              <a:endParaRPr lang="en-US" dirty="0" smtClean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30563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/>
        </p:nvSpPr>
        <p:spPr>
          <a:xfrm>
            <a:off x="11309684" y="6357655"/>
            <a:ext cx="11614689" cy="53982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marL="342900" indent="-342900" fontAlgn="base" latinLnBrk="1">
              <a:buFontTx/>
              <a:buChar char="-"/>
            </a:pPr>
            <a:r>
              <a:rPr lang="ko-KR" altLang="en-US" sz="4800" dirty="0" smtClean="0">
                <a:solidFill>
                  <a:schemeClr val="tx1">
                    <a:lumMod val="75000"/>
                  </a:schemeClr>
                </a:solidFill>
              </a:rPr>
              <a:t>눈길을 끄는 시각적 효과</a:t>
            </a:r>
            <a:endParaRPr lang="en-US" altLang="ko-KR" sz="48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 fontAlgn="base" latinLnBrk="1">
              <a:buFontTx/>
              <a:buChar char="-"/>
            </a:pPr>
            <a:r>
              <a:rPr lang="ko-KR" altLang="en-US" sz="4800" dirty="0" smtClean="0">
                <a:solidFill>
                  <a:schemeClr val="tx1">
                    <a:lumMod val="75000"/>
                  </a:schemeClr>
                </a:solidFill>
              </a:rPr>
              <a:t>논리적인 정보 흐름</a:t>
            </a:r>
            <a:endParaRPr lang="en-US" altLang="ko-KR" sz="48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 fontAlgn="base" latinLnBrk="1">
              <a:buFontTx/>
              <a:buChar char="-"/>
            </a:pPr>
            <a:r>
              <a:rPr lang="ko-KR" altLang="en-US" sz="4800" dirty="0" smtClean="0">
                <a:solidFill>
                  <a:schemeClr val="tx1">
                    <a:lumMod val="75000"/>
                  </a:schemeClr>
                </a:solidFill>
              </a:rPr>
              <a:t>더욱 효과적인 제품 프로모션</a:t>
            </a:r>
            <a:endParaRPr lang="en-US" altLang="ko-KR" sz="48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 fontAlgn="base" latinLnBrk="1">
              <a:buFontTx/>
              <a:buChar char="-"/>
            </a:pPr>
            <a:r>
              <a:rPr lang="ko-KR" altLang="en-US" sz="4800" dirty="0" smtClean="0">
                <a:solidFill>
                  <a:schemeClr val="tx1">
                    <a:lumMod val="75000"/>
                  </a:schemeClr>
                </a:solidFill>
              </a:rPr>
              <a:t>강화된 </a:t>
            </a:r>
            <a:r>
              <a:rPr lang="ko-KR" altLang="en-US" sz="4800" dirty="0" err="1" smtClean="0">
                <a:solidFill>
                  <a:schemeClr val="tx1">
                    <a:lumMod val="75000"/>
                  </a:schemeClr>
                </a:solidFill>
              </a:rPr>
              <a:t>스토리텔링</a:t>
            </a:r>
            <a:endParaRPr lang="en-US" altLang="ko-KR" sz="48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 fontAlgn="base" latinLnBrk="1">
              <a:buFontTx/>
              <a:buChar char="-"/>
            </a:pPr>
            <a:r>
              <a:rPr lang="ko-KR" altLang="en-US" sz="4800" dirty="0" smtClean="0">
                <a:solidFill>
                  <a:schemeClr val="tx1">
                    <a:lumMod val="75000"/>
                  </a:schemeClr>
                </a:solidFill>
              </a:rPr>
              <a:t>낮은 </a:t>
            </a:r>
            <a:r>
              <a:rPr lang="ko-KR" altLang="en-US" sz="4800" dirty="0" err="1" smtClean="0">
                <a:solidFill>
                  <a:schemeClr val="tx1">
                    <a:lumMod val="75000"/>
                  </a:schemeClr>
                </a:solidFill>
              </a:rPr>
              <a:t>이탈율</a:t>
            </a:r>
            <a:endParaRPr lang="ko-KR" altLang="en-US" sz="4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28" name="Shape 2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2362400" y="-16264"/>
            <a:ext cx="7030802" cy="13748528"/>
          </a:xfrm>
          <a:prstGeom prst="rect">
            <a:avLst/>
          </a:prstGeom>
          <a:solidFill>
            <a:srgbClr val="F56C2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7" name="그룹 6"/>
          <p:cNvGrpSpPr/>
          <p:nvPr/>
        </p:nvGrpSpPr>
        <p:grpSpPr>
          <a:xfrm>
            <a:off x="1048333" y="1143696"/>
            <a:ext cx="9099674" cy="2969533"/>
            <a:chOff x="1048333" y="1143696"/>
            <a:chExt cx="9099674" cy="2969533"/>
          </a:xfrm>
        </p:grpSpPr>
        <p:sp>
          <p:nvSpPr>
            <p:cNvPr id="8" name="Shape 229"/>
            <p:cNvSpPr/>
            <p:nvPr/>
          </p:nvSpPr>
          <p:spPr>
            <a:xfrm>
              <a:off x="1204946" y="4086940"/>
              <a:ext cx="805298" cy="1"/>
            </a:xfrm>
            <a:prstGeom prst="line">
              <a:avLst/>
            </a:prstGeom>
            <a:ln w="50800">
              <a:solidFill>
                <a:srgbClr val="F56C2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" name="Shape 226"/>
            <p:cNvSpPr/>
            <p:nvPr/>
          </p:nvSpPr>
          <p:spPr>
            <a:xfrm>
              <a:off x="1048333" y="1143696"/>
              <a:ext cx="9099674" cy="296953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100" tIns="38100" rIns="38100" bIns="38100">
              <a:normAutofit/>
            </a:bodyPr>
            <a:lstStyle>
              <a:lvl1pPr algn="l">
                <a:lnSpc>
                  <a:spcPct val="80000"/>
                </a:lnSpc>
                <a:defRPr sz="10000" b="1">
                  <a:solidFill>
                    <a:srgbClr val="393941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dirty="0" smtClean="0"/>
                <a:t>Parallax Scrolling</a:t>
              </a:r>
              <a:r>
                <a:rPr lang="ko-KR" altLang="en-US" dirty="0"/>
                <a:t> </a:t>
              </a:r>
              <a:r>
                <a:rPr lang="ko-KR" altLang="en-US" dirty="0" smtClean="0"/>
                <a:t>장점</a:t>
              </a:r>
              <a:endParaRPr dirty="0"/>
            </a:p>
          </p:txBody>
        </p:sp>
      </p:grpSp>
      <p:pic>
        <p:nvPicPr>
          <p:cNvPr id="13" name="그림 1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1" y="5874905"/>
            <a:ext cx="8929221" cy="6381074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20853497" y="12330282"/>
            <a:ext cx="3082563" cy="790600"/>
            <a:chOff x="20853497" y="12330282"/>
            <a:chExt cx="3082563" cy="790600"/>
          </a:xfrm>
        </p:grpSpPr>
        <p:sp>
          <p:nvSpPr>
            <p:cNvPr id="11" name="Shape 121"/>
            <p:cNvSpPr/>
            <p:nvPr/>
          </p:nvSpPr>
          <p:spPr>
            <a:xfrm>
              <a:off x="20853497" y="12330282"/>
              <a:ext cx="3082563" cy="790600"/>
            </a:xfrm>
            <a:prstGeom prst="roundRect">
              <a:avLst>
                <a:gd name="adj" fmla="val 50000"/>
              </a:avLst>
            </a:prstGeom>
            <a:noFill/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" name="Shape 122"/>
            <p:cNvSpPr/>
            <p:nvPr/>
          </p:nvSpPr>
          <p:spPr>
            <a:xfrm>
              <a:off x="21168485" y="12502444"/>
              <a:ext cx="2452585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>
                  <a:solidFill>
                    <a:schemeClr val="bg2"/>
                  </a:solidFill>
                </a:rPr>
                <a:t>SIS</a:t>
              </a:r>
              <a:endParaRPr lang="en-US" dirty="0" smtClean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1029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5766002" y="6168671"/>
            <a:ext cx="12851996" cy="17851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dirty="0" smtClean="0"/>
              <a:t>구현 기능</a:t>
            </a:r>
            <a:endParaRPr dirty="0"/>
          </a:p>
        </p:txBody>
      </p:sp>
      <p:sp>
        <p:nvSpPr>
          <p:cNvPr id="120" name="Shape 120"/>
          <p:cNvSpPr/>
          <p:nvPr/>
        </p:nvSpPr>
        <p:spPr>
          <a:xfrm>
            <a:off x="11789350" y="7827812"/>
            <a:ext cx="805299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" name="Shape 56"/>
          <p:cNvSpPr/>
          <p:nvPr/>
        </p:nvSpPr>
        <p:spPr>
          <a:xfrm>
            <a:off x="9710756" y="11412797"/>
            <a:ext cx="4987889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/>
              <a:t>Hello World !</a:t>
            </a:r>
            <a:endParaRPr dirty="0"/>
          </a:p>
        </p:txBody>
      </p:sp>
      <p:grpSp>
        <p:nvGrpSpPr>
          <p:cNvPr id="9" name="Group 123"/>
          <p:cNvGrpSpPr/>
          <p:nvPr/>
        </p:nvGrpSpPr>
        <p:grpSpPr>
          <a:xfrm>
            <a:off x="10650719" y="10450035"/>
            <a:ext cx="3082563" cy="790600"/>
            <a:chOff x="0" y="0"/>
            <a:chExt cx="3082561" cy="790599"/>
          </a:xfrm>
        </p:grpSpPr>
        <p:sp>
          <p:nvSpPr>
            <p:cNvPr id="10" name="Shape 121"/>
            <p:cNvSpPr/>
            <p:nvPr/>
          </p:nvSpPr>
          <p:spPr>
            <a:xfrm>
              <a:off x="0" y="0"/>
              <a:ext cx="3082561" cy="790599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" name="Shape 122"/>
            <p:cNvSpPr/>
            <p:nvPr/>
          </p:nvSpPr>
          <p:spPr>
            <a:xfrm>
              <a:off x="327690" y="172162"/>
              <a:ext cx="2452583" cy="44627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/>
                <a:t>SIS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1661985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2127656" y="3409980"/>
            <a:ext cx="6279373" cy="75391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endParaRPr dirty="0"/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79" name="Shape 79"/>
          <p:cNvSpPr/>
          <p:nvPr/>
        </p:nvSpPr>
        <p:spPr>
          <a:xfrm flipH="1">
            <a:off x="1045064" y="12403712"/>
            <a:ext cx="1" cy="262076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62"/>
          <p:cNvSpPr/>
          <p:nvPr/>
        </p:nvSpPr>
        <p:spPr>
          <a:xfrm>
            <a:off x="1290904" y="1675140"/>
            <a:ext cx="12015934" cy="44645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8000" dirty="0" smtClean="0"/>
              <a:t>구현 기능</a:t>
            </a:r>
            <a:endParaRPr sz="8000" dirty="0"/>
          </a:p>
        </p:txBody>
      </p:sp>
      <p:sp>
        <p:nvSpPr>
          <p:cNvPr id="14" name="Shape 65"/>
          <p:cNvSpPr/>
          <p:nvPr/>
        </p:nvSpPr>
        <p:spPr>
          <a:xfrm>
            <a:off x="1322357" y="3145792"/>
            <a:ext cx="805299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414" y="1143696"/>
            <a:ext cx="13723330" cy="1161449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0853497" y="12330282"/>
            <a:ext cx="3082563" cy="790600"/>
            <a:chOff x="20853497" y="12330282"/>
            <a:chExt cx="3082563" cy="790600"/>
          </a:xfrm>
        </p:grpSpPr>
        <p:sp>
          <p:nvSpPr>
            <p:cNvPr id="9" name="Shape 121"/>
            <p:cNvSpPr/>
            <p:nvPr/>
          </p:nvSpPr>
          <p:spPr>
            <a:xfrm>
              <a:off x="20853497" y="12330282"/>
              <a:ext cx="3082563" cy="790600"/>
            </a:xfrm>
            <a:prstGeom prst="roundRect">
              <a:avLst>
                <a:gd name="adj" fmla="val 50000"/>
              </a:avLst>
            </a:prstGeom>
            <a:noFill/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" name="Shape 122"/>
            <p:cNvSpPr/>
            <p:nvPr/>
          </p:nvSpPr>
          <p:spPr>
            <a:xfrm>
              <a:off x="21168485" y="12502444"/>
              <a:ext cx="2452585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>
                  <a:solidFill>
                    <a:schemeClr val="bg2"/>
                  </a:solidFill>
                </a:rPr>
                <a:t>SIS</a:t>
              </a:r>
              <a:endParaRPr lang="en-US" dirty="0" smtClean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59389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2127656" y="3409980"/>
            <a:ext cx="6279373" cy="75391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endParaRPr dirty="0"/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79" name="Shape 79"/>
          <p:cNvSpPr/>
          <p:nvPr/>
        </p:nvSpPr>
        <p:spPr>
          <a:xfrm flipH="1">
            <a:off x="1045064" y="12403712"/>
            <a:ext cx="1" cy="262076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62"/>
          <p:cNvSpPr/>
          <p:nvPr/>
        </p:nvSpPr>
        <p:spPr>
          <a:xfrm>
            <a:off x="1290904" y="1675140"/>
            <a:ext cx="12015934" cy="44645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8000" dirty="0" smtClean="0"/>
              <a:t>구현 기능</a:t>
            </a:r>
            <a:endParaRPr sz="8000" dirty="0"/>
          </a:p>
        </p:txBody>
      </p:sp>
      <p:sp>
        <p:nvSpPr>
          <p:cNvPr id="14" name="Shape 65"/>
          <p:cNvSpPr/>
          <p:nvPr/>
        </p:nvSpPr>
        <p:spPr>
          <a:xfrm>
            <a:off x="1322357" y="3145792"/>
            <a:ext cx="805299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434" y="4052548"/>
            <a:ext cx="17083152" cy="973664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0853497" y="12330282"/>
            <a:ext cx="3082563" cy="790600"/>
            <a:chOff x="20853497" y="12330282"/>
            <a:chExt cx="3082563" cy="790600"/>
          </a:xfrm>
        </p:grpSpPr>
        <p:sp>
          <p:nvSpPr>
            <p:cNvPr id="9" name="Shape 121"/>
            <p:cNvSpPr/>
            <p:nvPr/>
          </p:nvSpPr>
          <p:spPr>
            <a:xfrm>
              <a:off x="20853497" y="12330282"/>
              <a:ext cx="3082563" cy="790600"/>
            </a:xfrm>
            <a:prstGeom prst="roundRect">
              <a:avLst>
                <a:gd name="adj" fmla="val 50000"/>
              </a:avLst>
            </a:prstGeom>
            <a:noFill/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" name="Shape 122"/>
            <p:cNvSpPr/>
            <p:nvPr/>
          </p:nvSpPr>
          <p:spPr>
            <a:xfrm>
              <a:off x="21168485" y="12502444"/>
              <a:ext cx="2452585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>
                  <a:solidFill>
                    <a:schemeClr val="bg2"/>
                  </a:solidFill>
                </a:rPr>
                <a:t>SIS</a:t>
              </a:r>
              <a:endParaRPr lang="en-US" dirty="0" smtClean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93063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2127656" y="3409980"/>
            <a:ext cx="6279373" cy="75391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endParaRPr dirty="0"/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79" name="Shape 79"/>
          <p:cNvSpPr/>
          <p:nvPr/>
        </p:nvSpPr>
        <p:spPr>
          <a:xfrm flipH="1">
            <a:off x="1045064" y="12403712"/>
            <a:ext cx="1" cy="262076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65"/>
          <p:cNvSpPr/>
          <p:nvPr/>
        </p:nvSpPr>
        <p:spPr>
          <a:xfrm>
            <a:off x="1322357" y="3145792"/>
            <a:ext cx="805299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700" y="0"/>
            <a:ext cx="17261285" cy="137160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0853497" y="12330282"/>
            <a:ext cx="3082563" cy="790600"/>
            <a:chOff x="20853497" y="12330282"/>
            <a:chExt cx="3082563" cy="790600"/>
          </a:xfrm>
        </p:grpSpPr>
        <p:sp>
          <p:nvSpPr>
            <p:cNvPr id="8" name="Shape 121"/>
            <p:cNvSpPr/>
            <p:nvPr/>
          </p:nvSpPr>
          <p:spPr>
            <a:xfrm>
              <a:off x="20853497" y="12330282"/>
              <a:ext cx="3082563" cy="790600"/>
            </a:xfrm>
            <a:prstGeom prst="roundRect">
              <a:avLst>
                <a:gd name="adj" fmla="val 50000"/>
              </a:avLst>
            </a:prstGeom>
            <a:noFill/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" name="Shape 122"/>
            <p:cNvSpPr/>
            <p:nvPr/>
          </p:nvSpPr>
          <p:spPr>
            <a:xfrm>
              <a:off x="21168485" y="12502444"/>
              <a:ext cx="2452585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>
                  <a:solidFill>
                    <a:schemeClr val="bg2"/>
                  </a:solidFill>
                </a:rPr>
                <a:t>SIS</a:t>
              </a:r>
              <a:endParaRPr lang="en-US" dirty="0" smtClean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3081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2127656" y="3409980"/>
            <a:ext cx="6279373" cy="75391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endParaRPr dirty="0"/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79" name="Shape 79"/>
          <p:cNvSpPr/>
          <p:nvPr/>
        </p:nvSpPr>
        <p:spPr>
          <a:xfrm flipH="1">
            <a:off x="1045064" y="12403712"/>
            <a:ext cx="1" cy="262076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62"/>
          <p:cNvSpPr/>
          <p:nvPr/>
        </p:nvSpPr>
        <p:spPr>
          <a:xfrm>
            <a:off x="1290904" y="1675140"/>
            <a:ext cx="12015934" cy="44645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8000" dirty="0" smtClean="0"/>
              <a:t>구현 기능</a:t>
            </a:r>
            <a:endParaRPr sz="8000" dirty="0"/>
          </a:p>
        </p:txBody>
      </p:sp>
      <p:sp>
        <p:nvSpPr>
          <p:cNvPr id="14" name="Shape 65"/>
          <p:cNvSpPr/>
          <p:nvPr/>
        </p:nvSpPr>
        <p:spPr>
          <a:xfrm>
            <a:off x="1322357" y="3145792"/>
            <a:ext cx="805299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434" y="4010885"/>
            <a:ext cx="17083152" cy="973664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0853497" y="12330282"/>
            <a:ext cx="3082563" cy="790600"/>
            <a:chOff x="20853497" y="12330282"/>
            <a:chExt cx="3082563" cy="790600"/>
          </a:xfrm>
        </p:grpSpPr>
        <p:sp>
          <p:nvSpPr>
            <p:cNvPr id="9" name="Shape 121"/>
            <p:cNvSpPr/>
            <p:nvPr/>
          </p:nvSpPr>
          <p:spPr>
            <a:xfrm>
              <a:off x="20853497" y="12330282"/>
              <a:ext cx="3082563" cy="790600"/>
            </a:xfrm>
            <a:prstGeom prst="roundRect">
              <a:avLst>
                <a:gd name="adj" fmla="val 50000"/>
              </a:avLst>
            </a:prstGeom>
            <a:noFill/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" name="Shape 122"/>
            <p:cNvSpPr/>
            <p:nvPr/>
          </p:nvSpPr>
          <p:spPr>
            <a:xfrm>
              <a:off x="21168485" y="12502444"/>
              <a:ext cx="2452585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>
                  <a:solidFill>
                    <a:schemeClr val="bg2"/>
                  </a:solidFill>
                </a:rPr>
                <a:t>SIS</a:t>
              </a:r>
              <a:endParaRPr lang="en-US" dirty="0" smtClean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614031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03704E-6 L -0.21992 0.0009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9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2127656" y="3409980"/>
            <a:ext cx="6279373" cy="75391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endParaRPr dirty="0"/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79" name="Shape 79"/>
          <p:cNvSpPr/>
          <p:nvPr/>
        </p:nvSpPr>
        <p:spPr>
          <a:xfrm flipH="1">
            <a:off x="1045064" y="12403712"/>
            <a:ext cx="1" cy="262076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65"/>
          <p:cNvSpPr/>
          <p:nvPr/>
        </p:nvSpPr>
        <p:spPr>
          <a:xfrm>
            <a:off x="1322357" y="3145792"/>
            <a:ext cx="805299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244" y="35070"/>
            <a:ext cx="19525163" cy="1492634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0853497" y="12330282"/>
            <a:ext cx="3082563" cy="790600"/>
            <a:chOff x="20853497" y="12330282"/>
            <a:chExt cx="3082563" cy="790600"/>
          </a:xfrm>
        </p:grpSpPr>
        <p:sp>
          <p:nvSpPr>
            <p:cNvPr id="9" name="Shape 121"/>
            <p:cNvSpPr/>
            <p:nvPr/>
          </p:nvSpPr>
          <p:spPr>
            <a:xfrm>
              <a:off x="20853497" y="12330282"/>
              <a:ext cx="3082563" cy="790600"/>
            </a:xfrm>
            <a:prstGeom prst="roundRect">
              <a:avLst>
                <a:gd name="adj" fmla="val 50000"/>
              </a:avLst>
            </a:prstGeom>
            <a:noFill/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" name="Shape 122"/>
            <p:cNvSpPr/>
            <p:nvPr/>
          </p:nvSpPr>
          <p:spPr>
            <a:xfrm>
              <a:off x="21168485" y="12502444"/>
              <a:ext cx="2452585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>
                  <a:solidFill>
                    <a:schemeClr val="bg2"/>
                  </a:solidFill>
                </a:rPr>
                <a:t>SIS</a:t>
              </a:r>
              <a:endParaRPr lang="en-US" dirty="0" smtClean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2919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5766002" y="6168671"/>
            <a:ext cx="12851996" cy="17851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dirty="0" smtClean="0"/>
              <a:t>개발 일정</a:t>
            </a:r>
            <a:endParaRPr dirty="0"/>
          </a:p>
        </p:txBody>
      </p:sp>
      <p:sp>
        <p:nvSpPr>
          <p:cNvPr id="120" name="Shape 120"/>
          <p:cNvSpPr/>
          <p:nvPr/>
        </p:nvSpPr>
        <p:spPr>
          <a:xfrm>
            <a:off x="11789350" y="7827812"/>
            <a:ext cx="805299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" name="Shape 56"/>
          <p:cNvSpPr/>
          <p:nvPr/>
        </p:nvSpPr>
        <p:spPr>
          <a:xfrm>
            <a:off x="9710756" y="11412797"/>
            <a:ext cx="4987889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/>
              <a:t>Hello World !</a:t>
            </a:r>
            <a:endParaRPr dirty="0"/>
          </a:p>
        </p:txBody>
      </p:sp>
      <p:grpSp>
        <p:nvGrpSpPr>
          <p:cNvPr id="9" name="Group 123"/>
          <p:cNvGrpSpPr/>
          <p:nvPr/>
        </p:nvGrpSpPr>
        <p:grpSpPr>
          <a:xfrm>
            <a:off x="10650719" y="10450035"/>
            <a:ext cx="3082563" cy="790600"/>
            <a:chOff x="0" y="0"/>
            <a:chExt cx="3082561" cy="790599"/>
          </a:xfrm>
        </p:grpSpPr>
        <p:sp>
          <p:nvSpPr>
            <p:cNvPr id="10" name="Shape 121"/>
            <p:cNvSpPr/>
            <p:nvPr/>
          </p:nvSpPr>
          <p:spPr>
            <a:xfrm>
              <a:off x="0" y="0"/>
              <a:ext cx="3082561" cy="790599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" name="Shape 122"/>
            <p:cNvSpPr/>
            <p:nvPr/>
          </p:nvSpPr>
          <p:spPr>
            <a:xfrm>
              <a:off x="327690" y="172162"/>
              <a:ext cx="2452583" cy="44627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/>
                <a:t>SIS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9028977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5766002" y="6168671"/>
            <a:ext cx="12851996" cy="17851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dirty="0" smtClean="0"/>
              <a:t>팀 소개 및 업무 분담</a:t>
            </a:r>
            <a:endParaRPr dirty="0"/>
          </a:p>
        </p:txBody>
      </p:sp>
      <p:sp>
        <p:nvSpPr>
          <p:cNvPr id="120" name="Shape 120"/>
          <p:cNvSpPr/>
          <p:nvPr/>
        </p:nvSpPr>
        <p:spPr>
          <a:xfrm>
            <a:off x="11789350" y="7827812"/>
            <a:ext cx="805299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23" name="Group 123"/>
          <p:cNvGrpSpPr/>
          <p:nvPr/>
        </p:nvGrpSpPr>
        <p:grpSpPr>
          <a:xfrm>
            <a:off x="10650719" y="10450035"/>
            <a:ext cx="3082563" cy="790600"/>
            <a:chOff x="0" y="0"/>
            <a:chExt cx="3082561" cy="790599"/>
          </a:xfrm>
        </p:grpSpPr>
        <p:sp>
          <p:nvSpPr>
            <p:cNvPr id="121" name="Shape 121"/>
            <p:cNvSpPr/>
            <p:nvPr/>
          </p:nvSpPr>
          <p:spPr>
            <a:xfrm>
              <a:off x="0" y="0"/>
              <a:ext cx="3082561" cy="790599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327690" y="172162"/>
              <a:ext cx="2452583" cy="44627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/>
                <a:t>SIS</a:t>
              </a:r>
              <a:endParaRPr lang="en-US" dirty="0" smtClean="0"/>
            </a:p>
          </p:txBody>
        </p:sp>
      </p:grpSp>
      <p:sp>
        <p:nvSpPr>
          <p:cNvPr id="8" name="Shape 56"/>
          <p:cNvSpPr/>
          <p:nvPr/>
        </p:nvSpPr>
        <p:spPr>
          <a:xfrm>
            <a:off x="9710756" y="11412797"/>
            <a:ext cx="4987889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/>
              <a:t>Hello World 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97691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6924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1047373" y="2300445"/>
            <a:ext cx="603974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690616" y="3336015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" name="Shape 104"/>
          <p:cNvSpPr/>
          <p:nvPr/>
        </p:nvSpPr>
        <p:spPr>
          <a:xfrm>
            <a:off x="970253" y="829266"/>
            <a:ext cx="9478108" cy="17076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7500" dirty="0"/>
              <a:t>개발 일정</a:t>
            </a:r>
            <a:endParaRPr sz="75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509260" y="2300445"/>
            <a:ext cx="41542836" cy="785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02813000" descr="EMB00000d982c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260" y="2536871"/>
            <a:ext cx="14859000" cy="2035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20853497" y="12330282"/>
            <a:ext cx="3082563" cy="790600"/>
            <a:chOff x="20853497" y="12330282"/>
            <a:chExt cx="3082563" cy="790600"/>
          </a:xfrm>
        </p:grpSpPr>
        <p:sp>
          <p:nvSpPr>
            <p:cNvPr id="9" name="Shape 121"/>
            <p:cNvSpPr/>
            <p:nvPr/>
          </p:nvSpPr>
          <p:spPr>
            <a:xfrm>
              <a:off x="20853497" y="12330282"/>
              <a:ext cx="3082563" cy="790600"/>
            </a:xfrm>
            <a:prstGeom prst="roundRect">
              <a:avLst>
                <a:gd name="adj" fmla="val 50000"/>
              </a:avLst>
            </a:prstGeom>
            <a:noFill/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" name="Shape 122"/>
            <p:cNvSpPr/>
            <p:nvPr/>
          </p:nvSpPr>
          <p:spPr>
            <a:xfrm>
              <a:off x="21168485" y="12502444"/>
              <a:ext cx="2452585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>
                  <a:solidFill>
                    <a:schemeClr val="bg2"/>
                  </a:solidFill>
                </a:rPr>
                <a:t>SIS</a:t>
              </a:r>
              <a:endParaRPr lang="en-US" dirty="0" smtClean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235709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40741E-6 L 1.04167E-6 -0.7019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1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5766002" y="6168671"/>
            <a:ext cx="12851996" cy="17851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dirty="0" smtClean="0"/>
              <a:t>개발 환경</a:t>
            </a:r>
            <a:endParaRPr dirty="0"/>
          </a:p>
        </p:txBody>
      </p:sp>
      <p:sp>
        <p:nvSpPr>
          <p:cNvPr id="120" name="Shape 120"/>
          <p:cNvSpPr/>
          <p:nvPr/>
        </p:nvSpPr>
        <p:spPr>
          <a:xfrm>
            <a:off x="11789350" y="7827812"/>
            <a:ext cx="805299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" name="Shape 56"/>
          <p:cNvSpPr/>
          <p:nvPr/>
        </p:nvSpPr>
        <p:spPr>
          <a:xfrm>
            <a:off x="9710756" y="11412797"/>
            <a:ext cx="4987889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/>
              <a:t>Hello World !</a:t>
            </a:r>
            <a:endParaRPr dirty="0"/>
          </a:p>
        </p:txBody>
      </p:sp>
      <p:grpSp>
        <p:nvGrpSpPr>
          <p:cNvPr id="9" name="Group 123"/>
          <p:cNvGrpSpPr/>
          <p:nvPr/>
        </p:nvGrpSpPr>
        <p:grpSpPr>
          <a:xfrm>
            <a:off x="10650719" y="10450035"/>
            <a:ext cx="3082563" cy="790600"/>
            <a:chOff x="0" y="0"/>
            <a:chExt cx="3082561" cy="790599"/>
          </a:xfrm>
        </p:grpSpPr>
        <p:sp>
          <p:nvSpPr>
            <p:cNvPr id="10" name="Shape 121"/>
            <p:cNvSpPr/>
            <p:nvPr/>
          </p:nvSpPr>
          <p:spPr>
            <a:xfrm>
              <a:off x="0" y="0"/>
              <a:ext cx="3082561" cy="790599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" name="Shape 122"/>
            <p:cNvSpPr/>
            <p:nvPr/>
          </p:nvSpPr>
          <p:spPr>
            <a:xfrm>
              <a:off x="327690" y="172162"/>
              <a:ext cx="2452583" cy="44627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/>
                <a:t>SIS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1229817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6924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1047373" y="2300445"/>
            <a:ext cx="603974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104" name="Shape 104"/>
          <p:cNvSpPr/>
          <p:nvPr/>
        </p:nvSpPr>
        <p:spPr>
          <a:xfrm>
            <a:off x="970253" y="829266"/>
            <a:ext cx="9478108" cy="17076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7500" dirty="0"/>
              <a:t>개발 </a:t>
            </a:r>
            <a:r>
              <a:rPr lang="ko-KR" altLang="en-US" sz="7500" dirty="0" smtClean="0"/>
              <a:t>환경</a:t>
            </a:r>
            <a:endParaRPr sz="75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AutoShape 18" descr="eclipse logo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20" descr="eclipse logo에 대한 이미지 검색결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Shape 63"/>
          <p:cNvSpPr/>
          <p:nvPr/>
        </p:nvSpPr>
        <p:spPr>
          <a:xfrm>
            <a:off x="1651347" y="2977960"/>
            <a:ext cx="11581297" cy="10297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r>
              <a:rPr lang="en-US" sz="7200" b="1" dirty="0" smtClean="0">
                <a:solidFill>
                  <a:schemeClr val="tx1">
                    <a:lumMod val="75000"/>
                  </a:schemeClr>
                </a:solidFill>
              </a:rPr>
              <a:t>PC </a:t>
            </a:r>
            <a:r>
              <a:rPr lang="ko-KR" altLang="en-US" sz="7200" b="1" dirty="0" smtClean="0">
                <a:solidFill>
                  <a:schemeClr val="tx1">
                    <a:lumMod val="75000"/>
                  </a:schemeClr>
                </a:solidFill>
              </a:rPr>
              <a:t>시스템</a:t>
            </a:r>
            <a:endParaRPr sz="72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1" name="Shape 63"/>
          <p:cNvSpPr/>
          <p:nvPr/>
        </p:nvSpPr>
        <p:spPr>
          <a:xfrm>
            <a:off x="2983617" y="5100810"/>
            <a:ext cx="14301492" cy="34843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 fontAlgn="base" latinLnBrk="1"/>
            <a:r>
              <a:rPr lang="ko-KR" altLang="en-US" sz="4400" dirty="0" smtClean="0">
                <a:solidFill>
                  <a:schemeClr val="tx1">
                    <a:lumMod val="75000"/>
                  </a:schemeClr>
                </a:solidFill>
              </a:rPr>
              <a:t>프로세서 </a:t>
            </a:r>
            <a:r>
              <a:rPr lang="en-US" altLang="ko-KR" sz="4400" dirty="0">
                <a:solidFill>
                  <a:schemeClr val="tx1">
                    <a:lumMod val="75000"/>
                  </a:schemeClr>
                </a:solidFill>
              </a:rPr>
              <a:t>: Intel(R) Core(</a:t>
            </a:r>
            <a:r>
              <a:rPr lang="ko-KR" altLang="en-US" sz="4400" dirty="0">
                <a:solidFill>
                  <a:schemeClr val="tx1">
                    <a:lumMod val="75000"/>
                  </a:schemeClr>
                </a:solidFill>
              </a:rPr>
              <a:t>™</a:t>
            </a:r>
            <a:r>
              <a:rPr lang="en-US" altLang="ko-KR" sz="4400" dirty="0">
                <a:solidFill>
                  <a:schemeClr val="tx1">
                    <a:lumMod val="75000"/>
                  </a:schemeClr>
                </a:solidFill>
              </a:rPr>
              <a:t>) i5-4570 CPU @ 3.20GHz </a:t>
            </a:r>
            <a:endParaRPr lang="ko-KR" altLang="en-US" sz="4400" dirty="0">
              <a:solidFill>
                <a:schemeClr val="tx1">
                  <a:lumMod val="75000"/>
                </a:schemeClr>
              </a:solidFill>
            </a:endParaRPr>
          </a:p>
          <a:p>
            <a:pPr fontAlgn="base" latinLnBrk="1"/>
            <a:r>
              <a:rPr lang="ko-KR" altLang="en-US" sz="4400" dirty="0" smtClean="0">
                <a:solidFill>
                  <a:schemeClr val="tx1">
                    <a:lumMod val="75000"/>
                  </a:schemeClr>
                </a:solidFill>
              </a:rPr>
              <a:t>메모리</a:t>
            </a:r>
            <a:r>
              <a:rPr lang="en-US" altLang="ko-KR" sz="4400" dirty="0">
                <a:solidFill>
                  <a:schemeClr val="tx1">
                    <a:lumMod val="75000"/>
                  </a:schemeClr>
                </a:solidFill>
              </a:rPr>
              <a:t>(RAM) : 4.00GB</a:t>
            </a:r>
            <a:endParaRPr lang="ko-KR" altLang="en-US" sz="4400" dirty="0">
              <a:solidFill>
                <a:schemeClr val="tx1">
                  <a:lumMod val="75000"/>
                </a:schemeClr>
              </a:solidFill>
            </a:endParaRPr>
          </a:p>
          <a:p>
            <a:pPr fontAlgn="base" latinLnBrk="1"/>
            <a:r>
              <a:rPr lang="ko-KR" altLang="en-US" sz="4400" dirty="0" smtClean="0">
                <a:solidFill>
                  <a:schemeClr val="tx1">
                    <a:lumMod val="75000"/>
                  </a:schemeClr>
                </a:solidFill>
              </a:rPr>
              <a:t>시스템 </a:t>
            </a:r>
            <a:r>
              <a:rPr lang="ko-KR" altLang="en-US" sz="4400" dirty="0">
                <a:solidFill>
                  <a:schemeClr val="tx1">
                    <a:lumMod val="75000"/>
                  </a:schemeClr>
                </a:solidFill>
              </a:rPr>
              <a:t>종류 </a:t>
            </a:r>
            <a:r>
              <a:rPr lang="en-US" altLang="ko-KR" sz="4400" dirty="0">
                <a:solidFill>
                  <a:schemeClr val="tx1">
                    <a:lumMod val="75000"/>
                  </a:schemeClr>
                </a:solidFill>
              </a:rPr>
              <a:t>: 64</a:t>
            </a:r>
            <a:r>
              <a:rPr lang="ko-KR" altLang="en-US" sz="4400" dirty="0">
                <a:solidFill>
                  <a:schemeClr val="tx1">
                    <a:lumMod val="75000"/>
                  </a:schemeClr>
                </a:solidFill>
              </a:rPr>
              <a:t>비트 운영체제</a:t>
            </a:r>
            <a:r>
              <a:rPr lang="en-US" altLang="ko-KR" sz="4400" dirty="0">
                <a:solidFill>
                  <a:schemeClr val="tx1">
                    <a:lumMod val="75000"/>
                  </a:schemeClr>
                </a:solidFill>
              </a:rPr>
              <a:t>, X64 </a:t>
            </a:r>
            <a:r>
              <a:rPr lang="ko-KR" altLang="en-US" sz="4400" dirty="0">
                <a:solidFill>
                  <a:schemeClr val="tx1">
                    <a:lumMod val="75000"/>
                  </a:schemeClr>
                </a:solidFill>
              </a:rPr>
              <a:t>기반 프로세서</a:t>
            </a:r>
          </a:p>
          <a:p>
            <a:endParaRPr sz="166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2" name="Shape 63"/>
          <p:cNvSpPr/>
          <p:nvPr/>
        </p:nvSpPr>
        <p:spPr>
          <a:xfrm>
            <a:off x="1651347" y="8136436"/>
            <a:ext cx="11581297" cy="10297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r>
              <a:rPr lang="ko-KR" altLang="en-US" sz="7200" b="1" dirty="0" err="1" smtClean="0">
                <a:solidFill>
                  <a:schemeClr val="tx1">
                    <a:lumMod val="75000"/>
                  </a:schemeClr>
                </a:solidFill>
              </a:rPr>
              <a:t>라즈베리파이</a:t>
            </a:r>
            <a:r>
              <a:rPr lang="en-US" altLang="ko-KR" sz="7200" b="1" dirty="0" smtClean="0">
                <a:solidFill>
                  <a:schemeClr val="tx1">
                    <a:lumMod val="75000"/>
                  </a:schemeClr>
                </a:solidFill>
              </a:rPr>
              <a:t>3</a:t>
            </a:r>
            <a:endParaRPr sz="72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3" name="Shape 63"/>
          <p:cNvSpPr/>
          <p:nvPr/>
        </p:nvSpPr>
        <p:spPr>
          <a:xfrm>
            <a:off x="2983617" y="9878623"/>
            <a:ext cx="14301492" cy="34843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 fontAlgn="base" latinLnBrk="1"/>
            <a:r>
              <a:rPr lang="en-US" altLang="ko-KR" sz="3200" dirty="0" err="1">
                <a:solidFill>
                  <a:schemeClr val="tx1">
                    <a:lumMod val="75000"/>
                  </a:schemeClr>
                </a:solidFill>
              </a:rPr>
              <a:t>SoC</a:t>
            </a:r>
            <a:r>
              <a:rPr lang="en-US" altLang="ko-KR" sz="3200" dirty="0">
                <a:solidFill>
                  <a:schemeClr val="tx1">
                    <a:lumMod val="75000"/>
                  </a:schemeClr>
                </a:solidFill>
              </a:rPr>
              <a:t> : Broadcom BCM2837</a:t>
            </a:r>
          </a:p>
          <a:p>
            <a:pPr fontAlgn="base" latinLnBrk="1"/>
            <a:r>
              <a:rPr lang="en-US" altLang="ko-KR" sz="3200" dirty="0" smtClean="0">
                <a:solidFill>
                  <a:schemeClr val="tx1">
                    <a:lumMod val="75000"/>
                  </a:schemeClr>
                </a:solidFill>
              </a:rPr>
              <a:t>CPU </a:t>
            </a:r>
            <a:r>
              <a:rPr lang="en-US" altLang="ko-KR" sz="3200" dirty="0">
                <a:solidFill>
                  <a:schemeClr val="tx1">
                    <a:lumMod val="75000"/>
                  </a:schemeClr>
                </a:solidFill>
              </a:rPr>
              <a:t>: 1.2GHz 64-bit Quad-core ARM cortex A53</a:t>
            </a:r>
          </a:p>
          <a:p>
            <a:pPr fontAlgn="base" latinLnBrk="1"/>
            <a:r>
              <a:rPr lang="en-US" altLang="ko-KR" sz="3200" dirty="0" smtClean="0">
                <a:solidFill>
                  <a:schemeClr val="tx1">
                    <a:lumMod val="75000"/>
                  </a:schemeClr>
                </a:solidFill>
              </a:rPr>
              <a:t>GPU </a:t>
            </a:r>
            <a:r>
              <a:rPr lang="en-US" altLang="ko-KR" sz="3200" dirty="0">
                <a:solidFill>
                  <a:schemeClr val="tx1">
                    <a:lumMod val="75000"/>
                  </a:schemeClr>
                </a:solidFill>
              </a:rPr>
              <a:t>: 400MHz </a:t>
            </a:r>
            <a:r>
              <a:rPr lang="en-US" altLang="ko-KR" sz="3200" dirty="0" err="1">
                <a:solidFill>
                  <a:schemeClr val="tx1">
                    <a:lumMod val="75000"/>
                  </a:schemeClr>
                </a:solidFill>
              </a:rPr>
              <a:t>VideoCore</a:t>
            </a:r>
            <a:r>
              <a:rPr lang="en-US" altLang="ko-KR" sz="3200" dirty="0">
                <a:solidFill>
                  <a:schemeClr val="tx1">
                    <a:lumMod val="75000"/>
                  </a:schemeClr>
                </a:solidFill>
              </a:rPr>
              <a:t> IV</a:t>
            </a:r>
          </a:p>
          <a:p>
            <a:pPr fontAlgn="base" latinLnBrk="1"/>
            <a:r>
              <a:rPr lang="en-US" altLang="ko-KR" sz="3200" dirty="0" smtClean="0">
                <a:solidFill>
                  <a:schemeClr val="tx1">
                    <a:lumMod val="75000"/>
                  </a:schemeClr>
                </a:solidFill>
              </a:rPr>
              <a:t>Memory </a:t>
            </a:r>
            <a:r>
              <a:rPr lang="en-US" altLang="ko-KR" sz="3200" dirty="0">
                <a:solidFill>
                  <a:schemeClr val="tx1">
                    <a:lumMod val="75000"/>
                  </a:schemeClr>
                </a:solidFill>
              </a:rPr>
              <a:t>: 1GB RAM</a:t>
            </a:r>
          </a:p>
          <a:p>
            <a:pPr fontAlgn="base" latinLnBrk="1"/>
            <a:r>
              <a:rPr lang="en-US" altLang="ko-KR" sz="3200" dirty="0" smtClean="0">
                <a:solidFill>
                  <a:schemeClr val="tx1">
                    <a:lumMod val="75000"/>
                  </a:schemeClr>
                </a:solidFill>
              </a:rPr>
              <a:t>Ethernet </a:t>
            </a:r>
            <a:r>
              <a:rPr lang="en-US" altLang="ko-KR" sz="3200" dirty="0">
                <a:solidFill>
                  <a:schemeClr val="tx1">
                    <a:lumMod val="75000"/>
                  </a:schemeClr>
                </a:solidFill>
              </a:rPr>
              <a:t>Port = 100Mbit/s</a:t>
            </a:r>
          </a:p>
          <a:p>
            <a:pPr fontAlgn="base" latinLnBrk="1"/>
            <a:r>
              <a:rPr lang="en-US" altLang="ko-KR" sz="3200" dirty="0" smtClean="0">
                <a:solidFill>
                  <a:schemeClr val="tx1">
                    <a:lumMod val="75000"/>
                  </a:schemeClr>
                </a:solidFill>
              </a:rPr>
              <a:t>Audio </a:t>
            </a:r>
            <a:r>
              <a:rPr lang="en-US" altLang="ko-KR" sz="3200" dirty="0">
                <a:solidFill>
                  <a:schemeClr val="tx1">
                    <a:lumMod val="75000"/>
                  </a:schemeClr>
                </a:solidFill>
              </a:rPr>
              <a:t>&amp; RCA port </a:t>
            </a:r>
            <a:r>
              <a:rPr lang="ko-KR" altLang="en-US" sz="3200" dirty="0">
                <a:solidFill>
                  <a:schemeClr val="tx1">
                    <a:lumMod val="75000"/>
                  </a:schemeClr>
                </a:solidFill>
              </a:rPr>
              <a:t>통합 </a:t>
            </a:r>
            <a:r>
              <a:rPr lang="en-US" altLang="ko-KR" sz="3200" dirty="0">
                <a:solidFill>
                  <a:schemeClr val="tx1">
                    <a:lumMod val="75000"/>
                  </a:schemeClr>
                </a:solidFill>
              </a:rPr>
              <a:t>port</a:t>
            </a:r>
          </a:p>
          <a:p>
            <a:pPr fontAlgn="base" latinLnBrk="1"/>
            <a:r>
              <a:rPr lang="en-US" altLang="ko-KR" sz="3200" dirty="0" smtClean="0">
                <a:solidFill>
                  <a:schemeClr val="tx1">
                    <a:lumMod val="75000"/>
                  </a:schemeClr>
                </a:solidFill>
              </a:rPr>
              <a:t>GPIO </a:t>
            </a:r>
            <a:r>
              <a:rPr lang="en-US" altLang="ko-KR" sz="3200" dirty="0">
                <a:solidFill>
                  <a:schemeClr val="tx1">
                    <a:lumMod val="75000"/>
                  </a:schemeClr>
                </a:solidFill>
              </a:rPr>
              <a:t>port : 40 </a:t>
            </a:r>
            <a:r>
              <a:rPr lang="en-US" altLang="ko-KR" sz="3200" dirty="0" smtClean="0">
                <a:solidFill>
                  <a:schemeClr val="tx1">
                    <a:lumMod val="75000"/>
                  </a:schemeClr>
                </a:solidFill>
              </a:rPr>
              <a:t>pin</a:t>
            </a:r>
            <a:endParaRPr lang="en-US" altLang="ko-KR" sz="3200" b="1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0853497" y="12330282"/>
            <a:ext cx="3082563" cy="790600"/>
            <a:chOff x="20853497" y="12330282"/>
            <a:chExt cx="3082563" cy="790600"/>
          </a:xfrm>
        </p:grpSpPr>
        <p:sp>
          <p:nvSpPr>
            <p:cNvPr id="20" name="Shape 121"/>
            <p:cNvSpPr/>
            <p:nvPr/>
          </p:nvSpPr>
          <p:spPr>
            <a:xfrm>
              <a:off x="20853497" y="12330282"/>
              <a:ext cx="3082563" cy="790600"/>
            </a:xfrm>
            <a:prstGeom prst="roundRect">
              <a:avLst>
                <a:gd name="adj" fmla="val 50000"/>
              </a:avLst>
            </a:prstGeom>
            <a:noFill/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1" name="Shape 122"/>
            <p:cNvSpPr/>
            <p:nvPr/>
          </p:nvSpPr>
          <p:spPr>
            <a:xfrm>
              <a:off x="21168485" y="12502444"/>
              <a:ext cx="2452585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>
                  <a:solidFill>
                    <a:schemeClr val="bg2"/>
                  </a:solidFill>
                </a:rPr>
                <a:t>SIS</a:t>
              </a:r>
              <a:endParaRPr lang="en-US" dirty="0" smtClean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76219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6924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1047373" y="2300445"/>
            <a:ext cx="603974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104" name="Shape 104"/>
          <p:cNvSpPr/>
          <p:nvPr/>
        </p:nvSpPr>
        <p:spPr>
          <a:xfrm>
            <a:off x="970253" y="829266"/>
            <a:ext cx="9478108" cy="17076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7500" dirty="0"/>
              <a:t>개발 </a:t>
            </a:r>
            <a:r>
              <a:rPr lang="ko-KR" altLang="en-US" sz="7500" dirty="0" smtClean="0"/>
              <a:t>환경</a:t>
            </a:r>
            <a:endParaRPr sz="75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AutoShape 18" descr="eclipse logo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20" descr="eclipse logo에 대한 이미지 검색결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334124" y="2451736"/>
            <a:ext cx="72612438" cy="1561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Shape 63"/>
          <p:cNvSpPr/>
          <p:nvPr/>
        </p:nvSpPr>
        <p:spPr>
          <a:xfrm>
            <a:off x="1651347" y="2977960"/>
            <a:ext cx="15633763" cy="10297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 fontAlgn="base"/>
            <a:r>
              <a:rPr lang="en-US" altLang="ko-KR" sz="7200" dirty="0"/>
              <a:t>OS : Windows 10 Pro, </a:t>
            </a:r>
            <a:r>
              <a:rPr lang="en-US" altLang="ko-KR" sz="7200" dirty="0" err="1"/>
              <a:t>Raspbian</a:t>
            </a:r>
            <a:endParaRPr lang="en-US" altLang="ko-KR" sz="7200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_x275632264" descr="EMB00000e9c01d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093" y="5427406"/>
            <a:ext cx="7133265" cy="60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9" name="_x275628304" descr="EMB00000e9c01d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510" y="5427406"/>
            <a:ext cx="6872748" cy="615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20853497" y="12330282"/>
            <a:ext cx="3082563" cy="790600"/>
            <a:chOff x="20853497" y="12330282"/>
            <a:chExt cx="3082563" cy="790600"/>
          </a:xfrm>
        </p:grpSpPr>
        <p:sp>
          <p:nvSpPr>
            <p:cNvPr id="22" name="Shape 121"/>
            <p:cNvSpPr/>
            <p:nvPr/>
          </p:nvSpPr>
          <p:spPr>
            <a:xfrm>
              <a:off x="20853497" y="12330282"/>
              <a:ext cx="3082563" cy="790600"/>
            </a:xfrm>
            <a:prstGeom prst="roundRect">
              <a:avLst>
                <a:gd name="adj" fmla="val 50000"/>
              </a:avLst>
            </a:prstGeom>
            <a:noFill/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3" name="Shape 122"/>
            <p:cNvSpPr/>
            <p:nvPr/>
          </p:nvSpPr>
          <p:spPr>
            <a:xfrm>
              <a:off x="21168485" y="12502444"/>
              <a:ext cx="2452585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>
                  <a:solidFill>
                    <a:schemeClr val="bg2"/>
                  </a:solidFill>
                </a:rPr>
                <a:t>SIS</a:t>
              </a:r>
              <a:endParaRPr lang="en-US" dirty="0" smtClean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981418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6924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1047373" y="2300445"/>
            <a:ext cx="603974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104" name="Shape 104"/>
          <p:cNvSpPr/>
          <p:nvPr/>
        </p:nvSpPr>
        <p:spPr>
          <a:xfrm>
            <a:off x="970253" y="829266"/>
            <a:ext cx="9478108" cy="17076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7500" dirty="0"/>
              <a:t>개발 </a:t>
            </a:r>
            <a:r>
              <a:rPr lang="ko-KR" altLang="en-US" sz="7500" dirty="0" smtClean="0"/>
              <a:t>환경</a:t>
            </a:r>
            <a:endParaRPr sz="75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AutoShape 18" descr="eclipse logo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20" descr="eclipse logo에 대한 이미지 검색결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334124" y="2451736"/>
            <a:ext cx="72612438" cy="1561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Shape 63"/>
          <p:cNvSpPr/>
          <p:nvPr/>
        </p:nvSpPr>
        <p:spPr>
          <a:xfrm>
            <a:off x="1651347" y="2977960"/>
            <a:ext cx="21385118" cy="10297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 fontAlgn="base"/>
            <a:r>
              <a:rPr lang="ko-KR" altLang="en-US" sz="4400" dirty="0">
                <a:solidFill>
                  <a:schemeClr val="tx1">
                    <a:lumMod val="75000"/>
                  </a:schemeClr>
                </a:solidFill>
              </a:rPr>
              <a:t>프로그래밍 언어 </a:t>
            </a:r>
            <a:r>
              <a:rPr lang="en-US" altLang="ko-KR" sz="4400" dirty="0">
                <a:solidFill>
                  <a:schemeClr val="tx1">
                    <a:lumMod val="75000"/>
                  </a:schemeClr>
                </a:solidFill>
              </a:rPr>
              <a:t>: </a:t>
            </a:r>
            <a:r>
              <a:rPr lang="en-US" altLang="ko-KR" sz="4400" dirty="0" smtClean="0">
                <a:solidFill>
                  <a:schemeClr val="tx1">
                    <a:lumMod val="75000"/>
                  </a:schemeClr>
                </a:solidFill>
              </a:rPr>
              <a:t>JAVA </a:t>
            </a:r>
            <a:r>
              <a:rPr lang="en-US" altLang="ko-KR" sz="4400" dirty="0">
                <a:solidFill>
                  <a:schemeClr val="tx1">
                    <a:lumMod val="75000"/>
                  </a:schemeClr>
                </a:solidFill>
              </a:rPr>
              <a:t>, JAVA SCRIPT , SQL , HTML , Python , XML , </a:t>
            </a:r>
            <a:r>
              <a:rPr lang="en-US" altLang="ko-KR" sz="4400" dirty="0" smtClean="0">
                <a:solidFill>
                  <a:schemeClr val="tx1">
                    <a:lumMod val="75000"/>
                  </a:schemeClr>
                </a:solidFill>
              </a:rPr>
              <a:t>CSS, JSON</a:t>
            </a:r>
            <a:endParaRPr lang="en-US" altLang="ko-KR" sz="4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275608432" descr="EMB00000e9c01e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435" y="4531407"/>
            <a:ext cx="16396328" cy="765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20853497" y="12330282"/>
            <a:ext cx="3082563" cy="790600"/>
            <a:chOff x="20853497" y="12330282"/>
            <a:chExt cx="3082563" cy="790600"/>
          </a:xfrm>
        </p:grpSpPr>
        <p:sp>
          <p:nvSpPr>
            <p:cNvPr id="22" name="Shape 121"/>
            <p:cNvSpPr/>
            <p:nvPr/>
          </p:nvSpPr>
          <p:spPr>
            <a:xfrm>
              <a:off x="20853497" y="12330282"/>
              <a:ext cx="3082563" cy="790600"/>
            </a:xfrm>
            <a:prstGeom prst="roundRect">
              <a:avLst>
                <a:gd name="adj" fmla="val 50000"/>
              </a:avLst>
            </a:prstGeom>
            <a:noFill/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3" name="Shape 122"/>
            <p:cNvSpPr/>
            <p:nvPr/>
          </p:nvSpPr>
          <p:spPr>
            <a:xfrm>
              <a:off x="21168485" y="12502444"/>
              <a:ext cx="2452585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>
                  <a:solidFill>
                    <a:schemeClr val="bg2"/>
                  </a:solidFill>
                </a:rPr>
                <a:t>SIS</a:t>
              </a:r>
              <a:endParaRPr lang="en-US" dirty="0" smtClean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59655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6924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1047373" y="2300445"/>
            <a:ext cx="603974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104" name="Shape 104"/>
          <p:cNvSpPr/>
          <p:nvPr/>
        </p:nvSpPr>
        <p:spPr>
          <a:xfrm>
            <a:off x="970253" y="829266"/>
            <a:ext cx="9478108" cy="17076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7500" dirty="0"/>
              <a:t>개발 </a:t>
            </a:r>
            <a:r>
              <a:rPr lang="ko-KR" altLang="en-US" sz="7500" dirty="0" smtClean="0"/>
              <a:t>환경</a:t>
            </a:r>
            <a:endParaRPr sz="75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AutoShape 18" descr="eclipse logo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20" descr="eclipse logo에 대한 이미지 검색결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334124" y="2451736"/>
            <a:ext cx="72612438" cy="1561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Shape 63"/>
          <p:cNvSpPr/>
          <p:nvPr/>
        </p:nvSpPr>
        <p:spPr>
          <a:xfrm>
            <a:off x="1651347" y="2977960"/>
            <a:ext cx="21385118" cy="10297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 fontAlgn="base"/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IDE (Integrated Development Environment) : </a:t>
            </a:r>
            <a:r>
              <a:rPr lang="en-US" altLang="ko-KR" sz="3600" dirty="0" smtClean="0">
                <a:solidFill>
                  <a:schemeClr val="tx1">
                    <a:lumMod val="75000"/>
                  </a:schemeClr>
                </a:solidFill>
              </a:rPr>
              <a:t>Eclipse Oxygen </a:t>
            </a:r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, </a:t>
            </a:r>
            <a:r>
              <a:rPr lang="en-US" altLang="ko-KR" sz="3600" dirty="0" smtClean="0">
                <a:solidFill>
                  <a:schemeClr val="tx1">
                    <a:lumMod val="75000"/>
                  </a:schemeClr>
                </a:solidFill>
              </a:rPr>
              <a:t>Brackets 1.11, </a:t>
            </a:r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SQL </a:t>
            </a:r>
            <a:r>
              <a:rPr lang="en-US" altLang="ko-KR" sz="3600" dirty="0" smtClean="0">
                <a:solidFill>
                  <a:schemeClr val="tx1">
                    <a:lumMod val="75000"/>
                  </a:schemeClr>
                </a:solidFill>
              </a:rPr>
              <a:t>developer 4.2</a:t>
            </a:r>
            <a:endParaRPr lang="en-US" altLang="ko-KR" sz="3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2315" y="6019800"/>
            <a:ext cx="5311877" cy="531187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360" y="6237338"/>
            <a:ext cx="4876800" cy="48768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47" y="7707875"/>
            <a:ext cx="7620000" cy="179070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20853497" y="12330282"/>
            <a:ext cx="3082563" cy="790600"/>
            <a:chOff x="20853497" y="12330282"/>
            <a:chExt cx="3082563" cy="790600"/>
          </a:xfrm>
        </p:grpSpPr>
        <p:sp>
          <p:nvSpPr>
            <p:cNvPr id="24" name="Shape 121"/>
            <p:cNvSpPr/>
            <p:nvPr/>
          </p:nvSpPr>
          <p:spPr>
            <a:xfrm>
              <a:off x="20853497" y="12330282"/>
              <a:ext cx="3082563" cy="790600"/>
            </a:xfrm>
            <a:prstGeom prst="roundRect">
              <a:avLst>
                <a:gd name="adj" fmla="val 50000"/>
              </a:avLst>
            </a:prstGeom>
            <a:noFill/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5" name="Shape 122"/>
            <p:cNvSpPr/>
            <p:nvPr/>
          </p:nvSpPr>
          <p:spPr>
            <a:xfrm>
              <a:off x="21168485" y="12502444"/>
              <a:ext cx="2452585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>
                  <a:solidFill>
                    <a:schemeClr val="bg2"/>
                  </a:solidFill>
                </a:rPr>
                <a:t>SIS</a:t>
              </a:r>
              <a:endParaRPr lang="en-US" dirty="0" smtClean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53541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6924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1047373" y="2300445"/>
            <a:ext cx="603974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104" name="Shape 104"/>
          <p:cNvSpPr/>
          <p:nvPr/>
        </p:nvSpPr>
        <p:spPr>
          <a:xfrm>
            <a:off x="970253" y="829266"/>
            <a:ext cx="9478108" cy="17076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7500" dirty="0"/>
              <a:t>개발 </a:t>
            </a:r>
            <a:r>
              <a:rPr lang="ko-KR" altLang="en-US" sz="7500" dirty="0" smtClean="0"/>
              <a:t>환경</a:t>
            </a:r>
            <a:endParaRPr sz="75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AutoShape 18" descr="eclipse logo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20" descr="eclipse logo에 대한 이미지 검색결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334124" y="2451736"/>
            <a:ext cx="72612438" cy="1561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Shape 63"/>
          <p:cNvSpPr/>
          <p:nvPr/>
        </p:nvSpPr>
        <p:spPr>
          <a:xfrm>
            <a:off x="1651347" y="2977960"/>
            <a:ext cx="21385118" cy="10297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 fontAlgn="base"/>
            <a:r>
              <a:rPr lang="en-US" altLang="ko-KR" sz="6000" dirty="0">
                <a:solidFill>
                  <a:schemeClr val="tx1">
                    <a:lumMod val="75000"/>
                  </a:schemeClr>
                </a:solidFill>
              </a:rPr>
              <a:t>Build Tool : </a:t>
            </a:r>
            <a:r>
              <a:rPr lang="en-US" altLang="ko-KR" sz="6000" dirty="0" smtClean="0">
                <a:solidFill>
                  <a:schemeClr val="tx1">
                    <a:lumMod val="75000"/>
                  </a:schemeClr>
                </a:solidFill>
              </a:rPr>
              <a:t>Maven 3.4.5</a:t>
            </a:r>
            <a:endParaRPr lang="en-US" altLang="ko-KR" sz="6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275606920" descr="EMB00000e9c01e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245" y="6008237"/>
            <a:ext cx="13935509" cy="352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20853497" y="12330282"/>
            <a:ext cx="3082563" cy="790600"/>
            <a:chOff x="20853497" y="12330282"/>
            <a:chExt cx="3082563" cy="790600"/>
          </a:xfrm>
        </p:grpSpPr>
        <p:sp>
          <p:nvSpPr>
            <p:cNvPr id="23" name="Shape 121"/>
            <p:cNvSpPr/>
            <p:nvPr/>
          </p:nvSpPr>
          <p:spPr>
            <a:xfrm>
              <a:off x="20853497" y="12330282"/>
              <a:ext cx="3082563" cy="790600"/>
            </a:xfrm>
            <a:prstGeom prst="roundRect">
              <a:avLst>
                <a:gd name="adj" fmla="val 50000"/>
              </a:avLst>
            </a:prstGeom>
            <a:noFill/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4" name="Shape 122"/>
            <p:cNvSpPr/>
            <p:nvPr/>
          </p:nvSpPr>
          <p:spPr>
            <a:xfrm>
              <a:off x="21168485" y="12502444"/>
              <a:ext cx="2452585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>
                  <a:solidFill>
                    <a:schemeClr val="bg2"/>
                  </a:solidFill>
                </a:rPr>
                <a:t>SIS</a:t>
              </a:r>
              <a:endParaRPr lang="en-US" dirty="0" smtClean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47172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6924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1047373" y="2300445"/>
            <a:ext cx="603974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104" name="Shape 104"/>
          <p:cNvSpPr/>
          <p:nvPr/>
        </p:nvSpPr>
        <p:spPr>
          <a:xfrm>
            <a:off x="970253" y="829266"/>
            <a:ext cx="9478108" cy="17076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7500" dirty="0"/>
              <a:t>개발 </a:t>
            </a:r>
            <a:r>
              <a:rPr lang="ko-KR" altLang="en-US" sz="7500" dirty="0" smtClean="0"/>
              <a:t>환경</a:t>
            </a:r>
            <a:endParaRPr sz="75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AutoShape 18" descr="eclipse logo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20" descr="eclipse logo에 대한 이미지 검색결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334124" y="2451736"/>
            <a:ext cx="72612438" cy="1561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Shape 63"/>
          <p:cNvSpPr/>
          <p:nvPr/>
        </p:nvSpPr>
        <p:spPr>
          <a:xfrm>
            <a:off x="1651347" y="2977960"/>
            <a:ext cx="21385118" cy="10297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 fontAlgn="base"/>
            <a:r>
              <a:rPr lang="en-US" altLang="ko-KR" sz="5400" dirty="0">
                <a:solidFill>
                  <a:schemeClr val="tx1">
                    <a:lumMod val="75000"/>
                  </a:schemeClr>
                </a:solidFill>
              </a:rPr>
              <a:t>VCS (Version Control System) : SVN , GIT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_x275609584" descr="EMB00000e9c01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124" y="5636171"/>
            <a:ext cx="6459794" cy="55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9" name="_x275630320" descr="EMB00000e9c01e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359" y="6008237"/>
            <a:ext cx="10271757" cy="476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20853497" y="12330282"/>
            <a:ext cx="3082563" cy="790600"/>
            <a:chOff x="20853497" y="12330282"/>
            <a:chExt cx="3082563" cy="790600"/>
          </a:xfrm>
        </p:grpSpPr>
        <p:sp>
          <p:nvSpPr>
            <p:cNvPr id="26" name="Shape 121"/>
            <p:cNvSpPr/>
            <p:nvPr/>
          </p:nvSpPr>
          <p:spPr>
            <a:xfrm>
              <a:off x="20853497" y="12330282"/>
              <a:ext cx="3082563" cy="790600"/>
            </a:xfrm>
            <a:prstGeom prst="roundRect">
              <a:avLst>
                <a:gd name="adj" fmla="val 50000"/>
              </a:avLst>
            </a:prstGeom>
            <a:noFill/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" name="Shape 122"/>
            <p:cNvSpPr/>
            <p:nvPr/>
          </p:nvSpPr>
          <p:spPr>
            <a:xfrm>
              <a:off x="21168485" y="12502444"/>
              <a:ext cx="2452585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>
                  <a:solidFill>
                    <a:schemeClr val="bg2"/>
                  </a:solidFill>
                </a:rPr>
                <a:t>SIS</a:t>
              </a:r>
              <a:endParaRPr lang="en-US" dirty="0" smtClean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76092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6924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1047373" y="2300445"/>
            <a:ext cx="603974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104" name="Shape 104"/>
          <p:cNvSpPr/>
          <p:nvPr/>
        </p:nvSpPr>
        <p:spPr>
          <a:xfrm>
            <a:off x="970253" y="829266"/>
            <a:ext cx="9478108" cy="17076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7500" dirty="0"/>
              <a:t>개발 </a:t>
            </a:r>
            <a:r>
              <a:rPr lang="ko-KR" altLang="en-US" sz="7500" dirty="0" smtClean="0"/>
              <a:t>환경</a:t>
            </a:r>
            <a:endParaRPr sz="75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AutoShape 18" descr="eclipse logo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20" descr="eclipse logo에 대한 이미지 검색결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334124" y="2451736"/>
            <a:ext cx="72612438" cy="1561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Shape 63"/>
          <p:cNvSpPr/>
          <p:nvPr/>
        </p:nvSpPr>
        <p:spPr>
          <a:xfrm>
            <a:off x="1651347" y="2977960"/>
            <a:ext cx="21385118" cy="10297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 fontAlgn="base"/>
            <a:r>
              <a:rPr lang="en-US" altLang="ko-KR" sz="6000" dirty="0">
                <a:solidFill>
                  <a:schemeClr val="tx1">
                    <a:lumMod val="75000"/>
                  </a:schemeClr>
                </a:solidFill>
              </a:rPr>
              <a:t>Framework : </a:t>
            </a:r>
            <a:r>
              <a:rPr lang="en-US" altLang="ko-KR" sz="6000" dirty="0" smtClean="0">
                <a:solidFill>
                  <a:schemeClr val="tx1">
                    <a:lumMod val="75000"/>
                  </a:schemeClr>
                </a:solidFill>
              </a:rPr>
              <a:t>Spring 4.3.10, </a:t>
            </a:r>
            <a:r>
              <a:rPr lang="en-US" altLang="ko-KR" sz="6000" dirty="0" err="1" smtClean="0">
                <a:solidFill>
                  <a:schemeClr val="tx1">
                    <a:lumMod val="75000"/>
                  </a:schemeClr>
                </a:solidFill>
              </a:rPr>
              <a:t>Jquery</a:t>
            </a:r>
            <a:r>
              <a:rPr lang="en-US" altLang="ko-KR" sz="6000" dirty="0" smtClean="0">
                <a:solidFill>
                  <a:schemeClr val="tx1">
                    <a:lumMod val="75000"/>
                  </a:schemeClr>
                </a:solidFill>
              </a:rPr>
              <a:t> 3.2.1, </a:t>
            </a:r>
            <a:r>
              <a:rPr lang="en-US" altLang="ko-KR" sz="4800" dirty="0" smtClean="0">
                <a:solidFill>
                  <a:schemeClr val="tx1">
                    <a:lumMod val="75000"/>
                  </a:schemeClr>
                </a:solidFill>
              </a:rPr>
              <a:t>AJAX(</a:t>
            </a:r>
            <a:r>
              <a:rPr lang="ko-KR" altLang="en-US" sz="4800" dirty="0" smtClean="0">
                <a:solidFill>
                  <a:schemeClr val="tx1">
                    <a:lumMod val="75000"/>
                  </a:schemeClr>
                </a:solidFill>
              </a:rPr>
              <a:t>데이터 </a:t>
            </a:r>
            <a:r>
              <a:rPr lang="ko-KR" altLang="en-US" sz="4800" dirty="0" err="1" smtClean="0">
                <a:solidFill>
                  <a:schemeClr val="tx1">
                    <a:lumMod val="75000"/>
                  </a:schemeClr>
                </a:solidFill>
              </a:rPr>
              <a:t>전송기술</a:t>
            </a:r>
            <a:r>
              <a:rPr lang="en-US" altLang="ko-KR" sz="480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en-US" altLang="ko-KR" sz="4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275631040" descr="EMB00000e9c01f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116" y="6322043"/>
            <a:ext cx="6377112" cy="419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3" name="_x275635144" descr="EMB00000e9c01f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433" y="6322043"/>
            <a:ext cx="5002035" cy="374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jax logo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3520" y="9889962"/>
            <a:ext cx="5235948" cy="251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20853497" y="12330282"/>
            <a:ext cx="3082563" cy="790600"/>
            <a:chOff x="20853497" y="12330282"/>
            <a:chExt cx="3082563" cy="790600"/>
          </a:xfrm>
        </p:grpSpPr>
        <p:sp>
          <p:nvSpPr>
            <p:cNvPr id="30" name="Shape 121"/>
            <p:cNvSpPr/>
            <p:nvPr/>
          </p:nvSpPr>
          <p:spPr>
            <a:xfrm>
              <a:off x="20853497" y="12330282"/>
              <a:ext cx="3082563" cy="790600"/>
            </a:xfrm>
            <a:prstGeom prst="roundRect">
              <a:avLst>
                <a:gd name="adj" fmla="val 50000"/>
              </a:avLst>
            </a:prstGeom>
            <a:noFill/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1" name="Shape 122"/>
            <p:cNvSpPr/>
            <p:nvPr/>
          </p:nvSpPr>
          <p:spPr>
            <a:xfrm>
              <a:off x="21168485" y="12502444"/>
              <a:ext cx="2452585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>
                  <a:solidFill>
                    <a:schemeClr val="bg2"/>
                  </a:solidFill>
                </a:rPr>
                <a:t>SIS</a:t>
              </a:r>
              <a:endParaRPr lang="en-US" dirty="0" smtClean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01070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6924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1047373" y="2300445"/>
            <a:ext cx="603974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104" name="Shape 104"/>
          <p:cNvSpPr/>
          <p:nvPr/>
        </p:nvSpPr>
        <p:spPr>
          <a:xfrm>
            <a:off x="970253" y="829266"/>
            <a:ext cx="9478108" cy="17076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7500" dirty="0"/>
              <a:t>개발 </a:t>
            </a:r>
            <a:r>
              <a:rPr lang="ko-KR" altLang="en-US" sz="7500" dirty="0" smtClean="0"/>
              <a:t>환경</a:t>
            </a:r>
            <a:endParaRPr sz="75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AutoShape 18" descr="eclipse logo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20" descr="eclipse logo에 대한 이미지 검색결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334124" y="2451736"/>
            <a:ext cx="72612438" cy="1561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Shape 63"/>
          <p:cNvSpPr/>
          <p:nvPr/>
        </p:nvSpPr>
        <p:spPr>
          <a:xfrm>
            <a:off x="1651347" y="2977960"/>
            <a:ext cx="21385118" cy="10297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 fontAlgn="base"/>
            <a:r>
              <a:rPr lang="en-US" altLang="ko-KR" sz="5400" dirty="0" smtClean="0">
                <a:solidFill>
                  <a:schemeClr val="tx1">
                    <a:lumMod val="75000"/>
                  </a:schemeClr>
                </a:solidFill>
              </a:rPr>
              <a:t>ORM (Object Relational Mapping) </a:t>
            </a:r>
            <a:r>
              <a:rPr lang="en-US" altLang="ko-KR" sz="5400" dirty="0">
                <a:solidFill>
                  <a:schemeClr val="tx1">
                    <a:lumMod val="75000"/>
                  </a:schemeClr>
                </a:solidFill>
              </a:rPr>
              <a:t>: </a:t>
            </a:r>
            <a:r>
              <a:rPr lang="en-US" altLang="ko-KR" sz="5400" dirty="0" err="1" smtClean="0">
                <a:solidFill>
                  <a:schemeClr val="tx1">
                    <a:lumMod val="75000"/>
                  </a:schemeClr>
                </a:solidFill>
              </a:rPr>
              <a:t>MyBatis</a:t>
            </a:r>
            <a:r>
              <a:rPr lang="en-US" altLang="ko-KR" sz="5400" dirty="0" smtClean="0">
                <a:solidFill>
                  <a:schemeClr val="tx1">
                    <a:lumMod val="75000"/>
                  </a:schemeClr>
                </a:solidFill>
              </a:rPr>
              <a:t> 1.3.1</a:t>
            </a:r>
            <a:endParaRPr lang="en-US" altLang="ko-KR" sz="5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5" name="_x275627152" descr="EMB00000e9c01f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159" y="6008237"/>
            <a:ext cx="1636568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20853497" y="12330282"/>
            <a:ext cx="3082563" cy="790600"/>
            <a:chOff x="20853497" y="12330282"/>
            <a:chExt cx="3082563" cy="790600"/>
          </a:xfrm>
        </p:grpSpPr>
        <p:sp>
          <p:nvSpPr>
            <p:cNvPr id="29" name="Shape 121"/>
            <p:cNvSpPr/>
            <p:nvPr/>
          </p:nvSpPr>
          <p:spPr>
            <a:xfrm>
              <a:off x="20853497" y="12330282"/>
              <a:ext cx="3082563" cy="790600"/>
            </a:xfrm>
            <a:prstGeom prst="roundRect">
              <a:avLst>
                <a:gd name="adj" fmla="val 50000"/>
              </a:avLst>
            </a:prstGeom>
            <a:noFill/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0" name="Shape 122"/>
            <p:cNvSpPr/>
            <p:nvPr/>
          </p:nvSpPr>
          <p:spPr>
            <a:xfrm>
              <a:off x="21168485" y="12502444"/>
              <a:ext cx="2452585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>
                  <a:solidFill>
                    <a:schemeClr val="bg2"/>
                  </a:solidFill>
                </a:rPr>
                <a:t>SIS</a:t>
              </a:r>
              <a:endParaRPr lang="en-US" dirty="0" smtClean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86908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 dirty="0"/>
          </a:p>
        </p:txBody>
      </p:sp>
      <p:grpSp>
        <p:nvGrpSpPr>
          <p:cNvPr id="10" name="그룹 9"/>
          <p:cNvGrpSpPr/>
          <p:nvPr/>
        </p:nvGrpSpPr>
        <p:grpSpPr>
          <a:xfrm>
            <a:off x="1985842" y="4581842"/>
            <a:ext cx="20412317" cy="7521324"/>
            <a:chOff x="1985842" y="2406203"/>
            <a:chExt cx="20412317" cy="7521324"/>
          </a:xfrm>
        </p:grpSpPr>
        <p:grpSp>
          <p:nvGrpSpPr>
            <p:cNvPr id="7" name="그룹 6"/>
            <p:cNvGrpSpPr/>
            <p:nvPr/>
          </p:nvGrpSpPr>
          <p:grpSpPr>
            <a:xfrm>
              <a:off x="7264792" y="2407875"/>
              <a:ext cx="4575467" cy="7519650"/>
              <a:chOff x="7264792" y="2407875"/>
              <a:chExt cx="4575467" cy="7519650"/>
            </a:xfrm>
          </p:grpSpPr>
          <p:sp>
            <p:nvSpPr>
              <p:cNvPr id="210" name="Shape 210"/>
              <p:cNvSpPr/>
              <p:nvPr/>
            </p:nvSpPr>
            <p:spPr>
              <a:xfrm>
                <a:off x="7264792" y="7340584"/>
                <a:ext cx="4575467" cy="258694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38100" tIns="38100" rIns="38100" bIns="38100">
                <a:normAutofit/>
              </a:bodyPr>
              <a:lstStyle>
                <a:lvl1pPr algn="ctr"/>
              </a:lstStyle>
              <a:p>
                <a:r>
                  <a:rPr lang="en-US" altLang="ko-KR" sz="3600" b="1" dirty="0"/>
                  <a:t>Engineer : </a:t>
                </a:r>
                <a:r>
                  <a:rPr lang="ko-KR" altLang="en-US" sz="3600" b="1" dirty="0"/>
                  <a:t>박 </a:t>
                </a:r>
                <a:r>
                  <a:rPr lang="ko-KR" altLang="en-US" sz="3600" b="1" dirty="0" smtClean="0"/>
                  <a:t>환 석</a:t>
                </a:r>
                <a:endParaRPr lang="en-US" altLang="ko-KR" sz="3600" b="1" dirty="0" smtClean="0"/>
              </a:p>
              <a:p>
                <a:r>
                  <a:rPr lang="en-US" altLang="ko-KR" sz="3600" b="1" dirty="0" smtClean="0"/>
                  <a:t>		    </a:t>
                </a:r>
                <a:r>
                  <a:rPr lang="ko-KR" altLang="en-US" sz="3600" b="1" dirty="0" smtClean="0"/>
                  <a:t>이 경 한</a:t>
                </a:r>
                <a:endParaRPr lang="ko-KR" altLang="en-US" sz="3600" b="1" dirty="0"/>
              </a:p>
              <a:p>
                <a:r>
                  <a:rPr lang="en-US" altLang="ko-KR" sz="3600" b="1" dirty="0"/>
                  <a:t>Assistant : </a:t>
                </a:r>
                <a:r>
                  <a:rPr lang="ko-KR" altLang="en-US" sz="3600" b="1" dirty="0" smtClean="0"/>
                  <a:t>박 유 진</a:t>
                </a:r>
                <a:endParaRPr lang="en-US" altLang="ko-KR" sz="3600" b="1" dirty="0" smtClean="0"/>
              </a:p>
              <a:p>
                <a:r>
                  <a:rPr lang="en-US" altLang="ko-KR" sz="3600" b="1" dirty="0" smtClean="0"/>
                  <a:t>		     </a:t>
                </a:r>
                <a:r>
                  <a:rPr lang="ko-KR" altLang="en-US" sz="3600" b="1" dirty="0" smtClean="0"/>
                  <a:t>황 은 기</a:t>
                </a:r>
                <a:endParaRPr lang="ko-KR" altLang="en-US" sz="3600" b="1" dirty="0"/>
              </a:p>
            </p:txBody>
          </p:sp>
          <p:sp>
            <p:nvSpPr>
              <p:cNvPr id="215" name="Shape 215"/>
              <p:cNvSpPr/>
              <p:nvPr/>
            </p:nvSpPr>
            <p:spPr>
              <a:xfrm>
                <a:off x="7273401" y="6520054"/>
                <a:ext cx="4558247" cy="446276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38100" tIns="38100" rIns="38100" bIns="38100" anchor="ctr">
                <a:spAutoFit/>
              </a:bodyPr>
              <a:lstStyle>
                <a:lvl1pPr algn="ctr">
                  <a:lnSpc>
                    <a:spcPct val="80000"/>
                  </a:lnSpc>
                  <a:defRPr sz="3000" b="1">
                    <a:solidFill>
                      <a:srgbClr val="393941"/>
                    </a:solidFill>
                    <a:latin typeface="Montserrat-SemiBold"/>
                    <a:ea typeface="Montserrat-SemiBold"/>
                    <a:cs typeface="Montserrat-SemiBold"/>
                    <a:sym typeface="Montserrat-SemiBold"/>
                  </a:defRPr>
                </a:lvl1pPr>
              </a:lstStyle>
              <a:p>
                <a:r>
                  <a:rPr lang="en-US" altLang="ko-KR" dirty="0" smtClean="0"/>
                  <a:t>Back-End </a:t>
                </a:r>
                <a:r>
                  <a:rPr lang="ko-KR" altLang="en-US" dirty="0"/>
                  <a:t>설계 및 구축</a:t>
                </a:r>
              </a:p>
            </p:txBody>
          </p: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6698" y="2407875"/>
                <a:ext cx="3277057" cy="3429479"/>
              </a:xfrm>
              <a:prstGeom prst="rect">
                <a:avLst/>
              </a:prstGeom>
            </p:spPr>
          </p:pic>
        </p:grpSp>
        <p:grpSp>
          <p:nvGrpSpPr>
            <p:cNvPr id="6" name="그룹 5"/>
            <p:cNvGrpSpPr/>
            <p:nvPr/>
          </p:nvGrpSpPr>
          <p:grpSpPr>
            <a:xfrm>
              <a:off x="1985842" y="2406203"/>
              <a:ext cx="4575468" cy="7521324"/>
              <a:chOff x="1985842" y="2406203"/>
              <a:chExt cx="4575468" cy="7521324"/>
            </a:xfrm>
          </p:grpSpPr>
          <p:sp>
            <p:nvSpPr>
              <p:cNvPr id="195" name="Shape 195"/>
              <p:cNvSpPr/>
              <p:nvPr/>
            </p:nvSpPr>
            <p:spPr>
              <a:xfrm>
                <a:off x="1985842" y="7340585"/>
                <a:ext cx="4575468" cy="258694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normAutofit/>
              </a:bodyPr>
              <a:lstStyle>
                <a:lvl1pPr algn="ctr"/>
              </a:lstStyle>
              <a:p>
                <a:r>
                  <a:rPr lang="en-US" sz="3600" b="1" dirty="0" smtClean="0"/>
                  <a:t>Engineer : </a:t>
                </a:r>
                <a:r>
                  <a:rPr lang="ko-KR" altLang="en-US" sz="3600" b="1" dirty="0" smtClean="0"/>
                  <a:t>박 유 진</a:t>
                </a:r>
                <a:endParaRPr lang="en-US" altLang="ko-KR" sz="3600" b="1" dirty="0" smtClean="0"/>
              </a:p>
              <a:p>
                <a:r>
                  <a:rPr lang="en-US" sz="3600" b="1" dirty="0" smtClean="0"/>
                  <a:t>Assistant : </a:t>
                </a:r>
                <a:r>
                  <a:rPr lang="ko-KR" altLang="en-US" sz="3600" b="1" dirty="0" smtClean="0"/>
                  <a:t>황 은 기 </a:t>
                </a:r>
                <a:r>
                  <a:rPr lang="en-US" altLang="ko-KR" sz="3600" b="1" dirty="0" smtClean="0"/>
                  <a:t>		     </a:t>
                </a:r>
                <a:r>
                  <a:rPr lang="ko-KR" altLang="en-US" sz="3600" b="1" dirty="0" smtClean="0"/>
                  <a:t>박 환 석</a:t>
                </a:r>
                <a:endParaRPr sz="3600" b="1" dirty="0"/>
              </a:p>
            </p:txBody>
          </p:sp>
          <p:sp>
            <p:nvSpPr>
              <p:cNvPr id="200" name="Shape 200"/>
              <p:cNvSpPr/>
              <p:nvPr/>
            </p:nvSpPr>
            <p:spPr>
              <a:xfrm>
                <a:off x="1994451" y="6520055"/>
                <a:ext cx="4558249" cy="446276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algn="ctr">
                  <a:lnSpc>
                    <a:spcPct val="80000"/>
                  </a:lnSpc>
                  <a:defRPr sz="3000" b="1">
                    <a:solidFill>
                      <a:srgbClr val="393941"/>
                    </a:solidFill>
                    <a:latin typeface="Montserrat-SemiBold"/>
                    <a:ea typeface="Montserrat-SemiBold"/>
                    <a:cs typeface="Montserrat-SemiBold"/>
                    <a:sym typeface="Montserrat-SemiBold"/>
                  </a:defRPr>
                </a:lvl1pPr>
              </a:lstStyle>
              <a:p>
                <a:r>
                  <a:rPr lang="en-US" dirty="0" smtClean="0"/>
                  <a:t>Front-End </a:t>
                </a:r>
                <a:r>
                  <a:rPr lang="ko-KR" altLang="en-US" dirty="0" smtClean="0"/>
                  <a:t>설계 및 구축</a:t>
                </a:r>
                <a:endParaRPr dirty="0"/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7747" y="2406203"/>
                <a:ext cx="3277057" cy="3429479"/>
              </a:xfrm>
              <a:prstGeom prst="rect">
                <a:avLst/>
              </a:prstGeom>
            </p:spPr>
          </p:pic>
        </p:grpSp>
        <p:grpSp>
          <p:nvGrpSpPr>
            <p:cNvPr id="9" name="그룹 8"/>
            <p:cNvGrpSpPr/>
            <p:nvPr/>
          </p:nvGrpSpPr>
          <p:grpSpPr>
            <a:xfrm>
              <a:off x="17822691" y="2482942"/>
              <a:ext cx="4575468" cy="7444583"/>
              <a:chOff x="17822691" y="2482942"/>
              <a:chExt cx="4575468" cy="7444583"/>
            </a:xfrm>
          </p:grpSpPr>
          <p:sp>
            <p:nvSpPr>
              <p:cNvPr id="203" name="Shape 203"/>
              <p:cNvSpPr/>
              <p:nvPr/>
            </p:nvSpPr>
            <p:spPr>
              <a:xfrm>
                <a:off x="17822691" y="7340584"/>
                <a:ext cx="4575468" cy="258694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38100" tIns="38100" rIns="38100" bIns="38100">
                <a:normAutofit/>
              </a:bodyPr>
              <a:lstStyle>
                <a:lvl1pPr algn="ctr"/>
              </a:lstStyle>
              <a:p>
                <a:r>
                  <a:rPr lang="en-US" altLang="ko-KR" sz="3600" b="1" dirty="0"/>
                  <a:t>Engineer : </a:t>
                </a:r>
                <a:r>
                  <a:rPr lang="ko-KR" altLang="en-US" sz="3600" b="1" dirty="0" smtClean="0"/>
                  <a:t>황 은 기</a:t>
                </a:r>
                <a:endParaRPr lang="ko-KR" altLang="en-US" sz="3600" b="1" dirty="0"/>
              </a:p>
              <a:p>
                <a:r>
                  <a:rPr lang="en-US" altLang="ko-KR" sz="3600" b="1" dirty="0"/>
                  <a:t>Assistant : </a:t>
                </a:r>
                <a:r>
                  <a:rPr lang="ko-KR" altLang="en-US" sz="3600" b="1" dirty="0" smtClean="0"/>
                  <a:t>박 환</a:t>
                </a:r>
                <a:r>
                  <a:rPr lang="ko-KR" altLang="en-US" sz="3600" b="1" dirty="0"/>
                  <a:t> </a:t>
                </a:r>
                <a:r>
                  <a:rPr lang="ko-KR" altLang="en-US" sz="3600" b="1" dirty="0" smtClean="0"/>
                  <a:t>석</a:t>
                </a:r>
                <a:endParaRPr lang="en-US" altLang="ko-KR" sz="3600" b="1" dirty="0" smtClean="0"/>
              </a:p>
              <a:p>
                <a:r>
                  <a:rPr lang="en-US" altLang="ko-KR" sz="3600" b="1" dirty="0" smtClean="0"/>
                  <a:t>		     </a:t>
                </a:r>
                <a:r>
                  <a:rPr lang="ko-KR" altLang="en-US" sz="3600" b="1" dirty="0" smtClean="0"/>
                  <a:t>박 유 진</a:t>
                </a:r>
                <a:endParaRPr lang="en-US" altLang="ko-KR" sz="3600" b="1" dirty="0" smtClean="0"/>
              </a:p>
            </p:txBody>
          </p:sp>
          <p:sp>
            <p:nvSpPr>
              <p:cNvPr id="208" name="Shape 208"/>
              <p:cNvSpPr/>
              <p:nvPr/>
            </p:nvSpPr>
            <p:spPr>
              <a:xfrm>
                <a:off x="17831302" y="6520054"/>
                <a:ext cx="4558247" cy="446276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38100" tIns="38100" rIns="38100" bIns="38100" anchor="ctr">
                <a:spAutoFit/>
              </a:bodyPr>
              <a:lstStyle>
                <a:lvl1pPr algn="ctr">
                  <a:lnSpc>
                    <a:spcPct val="80000"/>
                  </a:lnSpc>
                  <a:defRPr sz="3000" b="1">
                    <a:solidFill>
                      <a:srgbClr val="393941"/>
                    </a:solidFill>
                    <a:latin typeface="Montserrat-SemiBold"/>
                    <a:ea typeface="Montserrat-SemiBold"/>
                    <a:cs typeface="Montserrat-SemiBold"/>
                    <a:sym typeface="Montserrat-SemiBold"/>
                  </a:defRPr>
                </a:lvl1pPr>
              </a:lstStyle>
              <a:p>
                <a:r>
                  <a:rPr lang="en-US" altLang="ko-KR" dirty="0" smtClean="0"/>
                  <a:t>Database </a:t>
                </a:r>
                <a:r>
                  <a:rPr lang="ko-KR" altLang="en-US" dirty="0" smtClean="0"/>
                  <a:t>설계 및 구축</a:t>
                </a:r>
                <a:endParaRPr lang="ko-KR" altLang="en-US" dirty="0"/>
              </a:p>
            </p:txBody>
          </p:sp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85126" y="2482942"/>
                <a:ext cx="3276000" cy="3276000"/>
              </a:xfrm>
              <a:prstGeom prst="rect">
                <a:avLst/>
              </a:prstGeom>
            </p:spPr>
          </p:pic>
        </p:grpSp>
        <p:grpSp>
          <p:nvGrpSpPr>
            <p:cNvPr id="8" name="그룹 7"/>
            <p:cNvGrpSpPr/>
            <p:nvPr/>
          </p:nvGrpSpPr>
          <p:grpSpPr>
            <a:xfrm>
              <a:off x="12543742" y="2547807"/>
              <a:ext cx="4575467" cy="7379718"/>
              <a:chOff x="12543742" y="2547807"/>
              <a:chExt cx="4575467" cy="7379718"/>
            </a:xfrm>
          </p:grpSpPr>
          <p:sp>
            <p:nvSpPr>
              <p:cNvPr id="217" name="Shape 217"/>
              <p:cNvSpPr/>
              <p:nvPr/>
            </p:nvSpPr>
            <p:spPr>
              <a:xfrm>
                <a:off x="12543742" y="7340584"/>
                <a:ext cx="4575467" cy="258694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38100" tIns="38100" rIns="38100" bIns="38100">
                <a:normAutofit/>
              </a:bodyPr>
              <a:lstStyle>
                <a:lvl1pPr algn="ctr"/>
              </a:lstStyle>
              <a:p>
                <a:r>
                  <a:rPr lang="en-US" altLang="ko-KR" sz="3600" b="1" dirty="0"/>
                  <a:t>Engineer : </a:t>
                </a:r>
                <a:r>
                  <a:rPr lang="ko-KR" altLang="en-US" sz="3600" b="1" dirty="0" smtClean="0"/>
                  <a:t>이 경 한</a:t>
                </a:r>
                <a:endParaRPr lang="ko-KR" altLang="en-US" sz="3600" b="1" dirty="0"/>
              </a:p>
              <a:p>
                <a:r>
                  <a:rPr lang="en-US" altLang="ko-KR" sz="3600" b="1" dirty="0"/>
                  <a:t>Assistant : </a:t>
                </a:r>
                <a:r>
                  <a:rPr lang="ko-KR" altLang="en-US" sz="3600" b="1" dirty="0" smtClean="0"/>
                  <a:t>박 환 석</a:t>
                </a:r>
                <a:endParaRPr lang="en-US" altLang="ko-KR" sz="3600" b="1" dirty="0" smtClean="0"/>
              </a:p>
              <a:p>
                <a:r>
                  <a:rPr lang="en-US" altLang="ko-KR" sz="3600" b="1" dirty="0" smtClean="0"/>
                  <a:t>		     </a:t>
                </a:r>
                <a:r>
                  <a:rPr lang="ko-KR" altLang="en-US" sz="3600" b="1" dirty="0" smtClean="0"/>
                  <a:t>박 유</a:t>
                </a:r>
                <a:r>
                  <a:rPr lang="ko-KR" altLang="en-US" sz="3600" b="1" dirty="0"/>
                  <a:t> </a:t>
                </a:r>
                <a:r>
                  <a:rPr lang="ko-KR" altLang="en-US" sz="3600" b="1" dirty="0" smtClean="0"/>
                  <a:t>진</a:t>
                </a:r>
                <a:endParaRPr lang="en-US" altLang="ko-KR" sz="3600" b="1" dirty="0" smtClean="0"/>
              </a:p>
            </p:txBody>
          </p:sp>
          <p:sp>
            <p:nvSpPr>
              <p:cNvPr id="222" name="Shape 222"/>
              <p:cNvSpPr/>
              <p:nvPr/>
            </p:nvSpPr>
            <p:spPr>
              <a:xfrm>
                <a:off x="12552351" y="6520054"/>
                <a:ext cx="4558247" cy="446276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38100" tIns="38100" rIns="38100" bIns="38100" anchor="ctr">
                <a:spAutoFit/>
              </a:bodyPr>
              <a:lstStyle>
                <a:lvl1pPr algn="ctr">
                  <a:lnSpc>
                    <a:spcPct val="80000"/>
                  </a:lnSpc>
                  <a:defRPr sz="3000" b="1">
                    <a:solidFill>
                      <a:srgbClr val="393941"/>
                    </a:solidFill>
                    <a:latin typeface="Montserrat-SemiBold"/>
                    <a:ea typeface="Montserrat-SemiBold"/>
                    <a:cs typeface="Montserrat-SemiBold"/>
                    <a:sym typeface="Montserrat-SemiBold"/>
                  </a:defRPr>
                </a:lvl1pPr>
              </a:lstStyle>
              <a:p>
                <a:r>
                  <a:rPr lang="en-US" altLang="ko-KR" dirty="0" smtClean="0"/>
                  <a:t>Raspberry Pi </a:t>
                </a:r>
                <a:r>
                  <a:rPr lang="ko-KR" altLang="en-US" dirty="0" smtClean="0"/>
                  <a:t>센서 구축</a:t>
                </a:r>
                <a:endParaRPr lang="ko-KR" altLang="en-US" dirty="0"/>
              </a:p>
            </p:txBody>
          </p:sp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79259" y="2547807"/>
                <a:ext cx="2504430" cy="3146269"/>
              </a:xfrm>
              <a:prstGeom prst="rect">
                <a:avLst/>
              </a:prstGeom>
            </p:spPr>
          </p:pic>
        </p:grpSp>
      </p:grpSp>
      <p:sp>
        <p:nvSpPr>
          <p:cNvPr id="42" name="Shape 62"/>
          <p:cNvSpPr/>
          <p:nvPr/>
        </p:nvSpPr>
        <p:spPr>
          <a:xfrm>
            <a:off x="2109140" y="1501631"/>
            <a:ext cx="9099673" cy="44645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dirty="0" smtClean="0"/>
              <a:t>업무 분담</a:t>
            </a:r>
            <a:endParaRPr dirty="0"/>
          </a:p>
        </p:txBody>
      </p:sp>
      <p:sp>
        <p:nvSpPr>
          <p:cNvPr id="43" name="Shape 65"/>
          <p:cNvSpPr/>
          <p:nvPr/>
        </p:nvSpPr>
        <p:spPr>
          <a:xfrm>
            <a:off x="2109140" y="3590089"/>
            <a:ext cx="805299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7365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6924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1047373" y="2300445"/>
            <a:ext cx="603974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104" name="Shape 104"/>
          <p:cNvSpPr/>
          <p:nvPr/>
        </p:nvSpPr>
        <p:spPr>
          <a:xfrm>
            <a:off x="970253" y="829266"/>
            <a:ext cx="9478108" cy="17076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7500" dirty="0"/>
              <a:t>개발 </a:t>
            </a:r>
            <a:r>
              <a:rPr lang="ko-KR" altLang="en-US" sz="7500" dirty="0" smtClean="0"/>
              <a:t>환경</a:t>
            </a:r>
            <a:endParaRPr sz="75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AutoShape 18" descr="eclipse logo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20" descr="eclipse logo에 대한 이미지 검색결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334124" y="2451736"/>
            <a:ext cx="72612438" cy="1561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Shape 63"/>
          <p:cNvSpPr/>
          <p:nvPr/>
        </p:nvSpPr>
        <p:spPr>
          <a:xfrm>
            <a:off x="1651347" y="2977960"/>
            <a:ext cx="21385118" cy="10297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 fontAlgn="base"/>
            <a:r>
              <a:rPr lang="en-US" altLang="ko-KR" sz="6000" dirty="0">
                <a:solidFill>
                  <a:schemeClr val="tx1">
                    <a:lumMod val="75000"/>
                  </a:schemeClr>
                </a:solidFill>
              </a:rPr>
              <a:t>Database : Oracle </a:t>
            </a:r>
            <a:r>
              <a:rPr lang="en-US" altLang="ko-KR" sz="6000" dirty="0" smtClean="0">
                <a:solidFill>
                  <a:schemeClr val="tx1">
                    <a:lumMod val="75000"/>
                  </a:schemeClr>
                </a:solidFill>
              </a:rPr>
              <a:t>Database 11g XE</a:t>
            </a:r>
            <a:endParaRPr lang="en-US" altLang="ko-KR" sz="6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275609512" descr="EMB00000e9c02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458" y="5636171"/>
            <a:ext cx="12949084" cy="633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20853497" y="12330282"/>
            <a:ext cx="3082563" cy="790600"/>
            <a:chOff x="20853497" y="12330282"/>
            <a:chExt cx="3082563" cy="790600"/>
          </a:xfrm>
        </p:grpSpPr>
        <p:sp>
          <p:nvSpPr>
            <p:cNvPr id="30" name="Shape 121"/>
            <p:cNvSpPr/>
            <p:nvPr/>
          </p:nvSpPr>
          <p:spPr>
            <a:xfrm>
              <a:off x="20853497" y="12330282"/>
              <a:ext cx="3082563" cy="790600"/>
            </a:xfrm>
            <a:prstGeom prst="roundRect">
              <a:avLst>
                <a:gd name="adj" fmla="val 50000"/>
              </a:avLst>
            </a:prstGeom>
            <a:noFill/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1" name="Shape 122"/>
            <p:cNvSpPr/>
            <p:nvPr/>
          </p:nvSpPr>
          <p:spPr>
            <a:xfrm>
              <a:off x="21168485" y="12502444"/>
              <a:ext cx="2452585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>
                  <a:solidFill>
                    <a:schemeClr val="bg2"/>
                  </a:solidFill>
                </a:rPr>
                <a:t>SIS</a:t>
              </a:r>
              <a:endParaRPr lang="en-US" dirty="0" smtClean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28102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6924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1047373" y="2300445"/>
            <a:ext cx="603974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104" name="Shape 104"/>
          <p:cNvSpPr/>
          <p:nvPr/>
        </p:nvSpPr>
        <p:spPr>
          <a:xfrm>
            <a:off x="970253" y="829266"/>
            <a:ext cx="9478108" cy="17076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7500" dirty="0"/>
              <a:t>개발 </a:t>
            </a:r>
            <a:r>
              <a:rPr lang="ko-KR" altLang="en-US" sz="7500" dirty="0" smtClean="0"/>
              <a:t>환경</a:t>
            </a:r>
            <a:endParaRPr sz="75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AutoShape 18" descr="eclipse logo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20" descr="eclipse logo에 대한 이미지 검색결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334124" y="2451736"/>
            <a:ext cx="72612438" cy="1561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Shape 63"/>
          <p:cNvSpPr/>
          <p:nvPr/>
        </p:nvSpPr>
        <p:spPr>
          <a:xfrm>
            <a:off x="1651347" y="2977960"/>
            <a:ext cx="21385118" cy="10297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 fontAlgn="base"/>
            <a:r>
              <a:rPr lang="en-US" altLang="ko-KR" sz="6000" dirty="0" smtClean="0">
                <a:solidFill>
                  <a:schemeClr val="tx1">
                    <a:lumMod val="75000"/>
                  </a:schemeClr>
                </a:solidFill>
              </a:rPr>
              <a:t>Server </a:t>
            </a:r>
            <a:r>
              <a:rPr lang="en-US" altLang="ko-KR" sz="6000" dirty="0">
                <a:solidFill>
                  <a:schemeClr val="tx1">
                    <a:lumMod val="75000"/>
                  </a:schemeClr>
                </a:solidFill>
              </a:rPr>
              <a:t>: </a:t>
            </a:r>
            <a:r>
              <a:rPr lang="en-US" altLang="ko-KR" sz="6000" dirty="0" smtClean="0">
                <a:solidFill>
                  <a:schemeClr val="tx1">
                    <a:lumMod val="75000"/>
                  </a:schemeClr>
                </a:solidFill>
              </a:rPr>
              <a:t>Apache Tomcat 9</a:t>
            </a:r>
            <a:endParaRPr lang="en-US" altLang="ko-KR" sz="6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 descr="tomcat logo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144" y="4762817"/>
            <a:ext cx="11317711" cy="754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20853497" y="12330282"/>
            <a:ext cx="3082563" cy="790600"/>
            <a:chOff x="20853497" y="12330282"/>
            <a:chExt cx="3082563" cy="790600"/>
          </a:xfrm>
        </p:grpSpPr>
        <p:sp>
          <p:nvSpPr>
            <p:cNvPr id="30" name="Shape 121"/>
            <p:cNvSpPr/>
            <p:nvPr/>
          </p:nvSpPr>
          <p:spPr>
            <a:xfrm>
              <a:off x="20853497" y="12330282"/>
              <a:ext cx="3082563" cy="790600"/>
            </a:xfrm>
            <a:prstGeom prst="roundRect">
              <a:avLst>
                <a:gd name="adj" fmla="val 50000"/>
              </a:avLst>
            </a:prstGeom>
            <a:noFill/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1" name="Shape 122"/>
            <p:cNvSpPr/>
            <p:nvPr/>
          </p:nvSpPr>
          <p:spPr>
            <a:xfrm>
              <a:off x="21168485" y="12502444"/>
              <a:ext cx="2452585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>
                  <a:solidFill>
                    <a:schemeClr val="bg2"/>
                  </a:solidFill>
                </a:rPr>
                <a:t>SIS</a:t>
              </a:r>
              <a:endParaRPr lang="en-US" dirty="0" smtClean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67750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6924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1047373" y="2300445"/>
            <a:ext cx="603974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104" name="Shape 104"/>
          <p:cNvSpPr/>
          <p:nvPr/>
        </p:nvSpPr>
        <p:spPr>
          <a:xfrm>
            <a:off x="970253" y="829266"/>
            <a:ext cx="9478108" cy="17076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7500" dirty="0" smtClean="0"/>
              <a:t>사용 센서</a:t>
            </a:r>
            <a:endParaRPr sz="75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AutoShape 18" descr="eclipse logo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20" descr="eclipse logo에 대한 이미지 검색결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334124" y="2451736"/>
            <a:ext cx="72612438" cy="1561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2" name="Picture 2" descr="사운드 센서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971" y="3232718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적외선 센서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803" y="3185525"/>
            <a:ext cx="2691763" cy="269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공기질 센서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1711" y="311855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온습도 센서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803" y="80010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RFID 센서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1611" y="76581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31132" y="5799083"/>
            <a:ext cx="2337178" cy="113877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</a:rPr>
              <a:t>사운드 센서</a:t>
            </a:r>
            <a:endParaRPr lang="en-US" altLang="ko-KR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</a:rPr>
              <a:t>회원의 </a:t>
            </a:r>
            <a:r>
              <a:rPr lang="ko-KR" altLang="en-US" dirty="0">
                <a:solidFill>
                  <a:schemeClr val="tx1">
                    <a:lumMod val="75000"/>
                  </a:schemeClr>
                </a:solidFill>
              </a:rPr>
              <a:t>소음 측정</a:t>
            </a: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75250" y="6137413"/>
            <a:ext cx="3024867" cy="113877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</a:rPr>
              <a:t>적외선 센서</a:t>
            </a:r>
            <a:endParaRPr lang="en-US" altLang="ko-KR" dirty="0" smtClean="0">
              <a:solidFill>
                <a:schemeClr val="tx1">
                  <a:lumMod val="75000"/>
                </a:schemeClr>
              </a:solidFill>
            </a:endParaRPr>
          </a:p>
          <a:p>
            <a:pPr fontAlgn="base" latinLnBrk="1"/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</a:rPr>
              <a:t>회원의 공부 자세 측정</a:t>
            </a: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925533" y="6216927"/>
            <a:ext cx="3387915" cy="113877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</a:rPr>
              <a:t>적외선센서와 </a:t>
            </a:r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</a:rPr>
              <a:t>연계하여</a:t>
            </a:r>
            <a:endParaRPr lang="en-US" altLang="ko-KR" dirty="0" smtClean="0">
              <a:solidFill>
                <a:schemeClr val="tx1">
                  <a:lumMod val="75000"/>
                </a:schemeClr>
              </a:solidFill>
            </a:endParaRPr>
          </a:p>
          <a:p>
            <a:pPr algn="ctr" fontAlgn="base" latinLnBrk="1"/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</a:rPr>
              <a:t>착석여부 측정</a:t>
            </a:r>
            <a:endParaRPr lang="ko-KR" altLang="en-US" dirty="0">
              <a:solidFill>
                <a:schemeClr val="tx1">
                  <a:lumMod val="75000"/>
                </a:schemeClr>
              </a:solidFill>
            </a:endParaRP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290552" y="6216926"/>
            <a:ext cx="3319820" cy="113877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algn="ctr" fontAlgn="base" latinLnBrk="1"/>
            <a:r>
              <a:rPr lang="ko-KR" altLang="en-US" dirty="0" err="1" smtClean="0">
                <a:solidFill>
                  <a:schemeClr val="tx1">
                    <a:lumMod val="75000"/>
                  </a:schemeClr>
                </a:solidFill>
              </a:rPr>
              <a:t>공기질</a:t>
            </a:r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</a:rPr>
              <a:t> 센서</a:t>
            </a:r>
            <a:endParaRPr lang="en-US" altLang="ko-KR" dirty="0" smtClean="0">
              <a:solidFill>
                <a:schemeClr val="tx1">
                  <a:lumMod val="75000"/>
                </a:schemeClr>
              </a:solidFill>
            </a:endParaRPr>
          </a:p>
          <a:p>
            <a:pPr algn="ctr" fontAlgn="base" latinLnBrk="1"/>
            <a:r>
              <a:rPr lang="ko-KR" altLang="en-US" dirty="0">
                <a:solidFill>
                  <a:schemeClr val="tx1">
                    <a:lumMod val="75000"/>
                  </a:schemeClr>
                </a:solidFill>
              </a:rPr>
              <a:t>공간 별 공기오염도 측정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974243" y="6008237"/>
            <a:ext cx="3680495" cy="113877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algn="ctr" fontAlgn="base" latinLnBrk="1"/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</a:rPr>
              <a:t>가변 저항</a:t>
            </a:r>
            <a:endParaRPr lang="en-US" altLang="ko-KR" dirty="0" smtClean="0">
              <a:solidFill>
                <a:schemeClr val="tx1">
                  <a:lumMod val="75000"/>
                </a:schemeClr>
              </a:solidFill>
            </a:endParaRPr>
          </a:p>
          <a:p>
            <a:pPr fontAlgn="base" latinLnBrk="1"/>
            <a:r>
              <a:rPr lang="ko-KR" altLang="en-US" dirty="0">
                <a:solidFill>
                  <a:schemeClr val="tx1">
                    <a:lumMod val="75000"/>
                  </a:schemeClr>
                </a:solidFill>
              </a:rPr>
              <a:t>회원 공간의 </a:t>
            </a:r>
            <a:r>
              <a:rPr lang="en-US" altLang="ko-KR" dirty="0">
                <a:solidFill>
                  <a:schemeClr val="tx1">
                    <a:lumMod val="75000"/>
                  </a:schemeClr>
                </a:solidFill>
              </a:rPr>
              <a:t>LED </a:t>
            </a:r>
            <a:r>
              <a:rPr lang="ko-KR" altLang="en-US" dirty="0">
                <a:solidFill>
                  <a:schemeClr val="tx1">
                    <a:lumMod val="75000"/>
                  </a:schemeClr>
                </a:solidFill>
              </a:rPr>
              <a:t>밝기 측정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62745" y="11347145"/>
            <a:ext cx="2729914" cy="113877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algn="ctr" fontAlgn="base" latinLnBrk="1"/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</a:rPr>
              <a:t>온</a:t>
            </a:r>
            <a:r>
              <a:rPr lang="en-US" altLang="ko-KR" dirty="0" smtClean="0">
                <a:solidFill>
                  <a:schemeClr val="tx1">
                    <a:lumMod val="75000"/>
                  </a:schemeClr>
                </a:solidFill>
              </a:rPr>
              <a:t>/</a:t>
            </a:r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</a:rPr>
              <a:t>습도 센서</a:t>
            </a:r>
            <a:endParaRPr lang="en-US" altLang="ko-KR" dirty="0" smtClean="0">
              <a:solidFill>
                <a:schemeClr val="tx1">
                  <a:lumMod val="75000"/>
                </a:schemeClr>
              </a:solidFill>
            </a:endParaRPr>
          </a:p>
          <a:p>
            <a:pPr fontAlgn="base" latinLnBrk="1"/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</a:rPr>
              <a:t>공간 </a:t>
            </a:r>
            <a:r>
              <a:rPr lang="ko-KR" altLang="en-US" dirty="0">
                <a:solidFill>
                  <a:schemeClr val="tx1">
                    <a:lumMod val="75000"/>
                  </a:schemeClr>
                </a:solidFill>
              </a:rPr>
              <a:t>별 </a:t>
            </a:r>
            <a:r>
              <a:rPr lang="ko-KR" altLang="en-US" dirty="0" err="1">
                <a:solidFill>
                  <a:schemeClr val="tx1">
                    <a:lumMod val="75000"/>
                  </a:schemeClr>
                </a:solidFill>
              </a:rPr>
              <a:t>온습도</a:t>
            </a:r>
            <a:r>
              <a:rPr lang="ko-KR" altLang="en-US" dirty="0">
                <a:solidFill>
                  <a:schemeClr val="tx1">
                    <a:lumMod val="75000"/>
                  </a:schemeClr>
                </a:solidFill>
              </a:rPr>
              <a:t> 측정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290552" y="11616065"/>
            <a:ext cx="2632131" cy="113877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algn="ctr" fontAlgn="base" latinLnBrk="1"/>
            <a:r>
              <a:rPr lang="en-US" altLang="ko-KR" dirty="0" smtClean="0">
                <a:solidFill>
                  <a:schemeClr val="tx1">
                    <a:lumMod val="75000"/>
                  </a:schemeClr>
                </a:solidFill>
              </a:rPr>
              <a:t>RFID</a:t>
            </a:r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</a:rPr>
              <a:t> 센서</a:t>
            </a:r>
            <a:endParaRPr lang="en-US" altLang="ko-KR" dirty="0" smtClean="0">
              <a:solidFill>
                <a:schemeClr val="tx1">
                  <a:lumMod val="75000"/>
                </a:schemeClr>
              </a:solidFill>
            </a:endParaRPr>
          </a:p>
          <a:p>
            <a:pPr fontAlgn="base" latinLnBrk="1"/>
            <a:r>
              <a:rPr lang="ko-KR" altLang="en-US" dirty="0">
                <a:solidFill>
                  <a:schemeClr val="tx1">
                    <a:lumMod val="75000"/>
                  </a:schemeClr>
                </a:solidFill>
              </a:rPr>
              <a:t>회원의 </a:t>
            </a:r>
            <a:r>
              <a:rPr lang="ko-KR" altLang="en-US" dirty="0" err="1">
                <a:solidFill>
                  <a:schemeClr val="tx1">
                    <a:lumMod val="75000"/>
                  </a:schemeClr>
                </a:solidFill>
              </a:rPr>
              <a:t>입퇴실</a:t>
            </a:r>
            <a:r>
              <a:rPr lang="ko-KR" altLang="en-US" dirty="0">
                <a:solidFill>
                  <a:schemeClr val="tx1">
                    <a:lumMod val="75000"/>
                  </a:schemeClr>
                </a:solidFill>
              </a:rPr>
              <a:t> 측정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0853497" y="12330282"/>
            <a:ext cx="3082563" cy="790600"/>
            <a:chOff x="20853497" y="12330282"/>
            <a:chExt cx="3082563" cy="790600"/>
          </a:xfrm>
        </p:grpSpPr>
        <p:sp>
          <p:nvSpPr>
            <p:cNvPr id="32" name="Shape 121"/>
            <p:cNvSpPr/>
            <p:nvPr/>
          </p:nvSpPr>
          <p:spPr>
            <a:xfrm>
              <a:off x="20853497" y="12330282"/>
              <a:ext cx="3082563" cy="790600"/>
            </a:xfrm>
            <a:prstGeom prst="roundRect">
              <a:avLst>
                <a:gd name="adj" fmla="val 50000"/>
              </a:avLst>
            </a:prstGeom>
            <a:noFill/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3" name="Shape 122"/>
            <p:cNvSpPr/>
            <p:nvPr/>
          </p:nvSpPr>
          <p:spPr>
            <a:xfrm>
              <a:off x="21168485" y="12502444"/>
              <a:ext cx="2452585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>
                  <a:solidFill>
                    <a:schemeClr val="bg2"/>
                  </a:solidFill>
                </a:rPr>
                <a:t>SIS</a:t>
              </a:r>
              <a:endParaRPr lang="en-US" dirty="0" smtClean="0">
                <a:solidFill>
                  <a:schemeClr val="bg2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09490" y="2875530"/>
            <a:ext cx="3810000" cy="28575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2000" y="2765946"/>
            <a:ext cx="3354980" cy="335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6582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그림 개체 틀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그림 개체 틀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그림 개체 틀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그림 개체 틀 5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그림 개체 틀 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그림 개체 틀 7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그림 개체 틀 8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0" name="그림 개체 틀 9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1" name="그림 개체 틀 10"/>
          <p:cNvSpPr>
            <a:spLocks noGrp="1"/>
          </p:cNvSpPr>
          <p:nvPr>
            <p:ph type="pic" sz="quarter" idx="19"/>
          </p:nvPr>
        </p:nvSpPr>
        <p:spPr/>
      </p:sp>
      <p:pic>
        <p:nvPicPr>
          <p:cNvPr id="13" name="그림 12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00000000-0008-0000-0C00-000002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21" y="2552392"/>
            <a:ext cx="14761069" cy="10033322"/>
          </a:xfrm>
          <a:prstGeom prst="rect">
            <a:avLst/>
          </a:prstGeom>
        </p:spPr>
      </p:pic>
      <p:sp>
        <p:nvSpPr>
          <p:cNvPr id="14" name="Shape 106"/>
          <p:cNvSpPr/>
          <p:nvPr/>
        </p:nvSpPr>
        <p:spPr>
          <a:xfrm>
            <a:off x="1047373" y="2300445"/>
            <a:ext cx="603974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15" name="Shape 104"/>
          <p:cNvSpPr/>
          <p:nvPr/>
        </p:nvSpPr>
        <p:spPr>
          <a:xfrm>
            <a:off x="970253" y="829266"/>
            <a:ext cx="9478108" cy="17076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7500" dirty="0" smtClean="0"/>
              <a:t>센서 데이터 표현</a:t>
            </a:r>
            <a:endParaRPr sz="7500" dirty="0"/>
          </a:p>
        </p:txBody>
      </p:sp>
    </p:spTree>
    <p:extLst>
      <p:ext uri="{BB962C8B-B14F-4D97-AF65-F5344CB8AC3E}">
        <p14:creationId xmlns:p14="http://schemas.microsoft.com/office/powerpoint/2010/main" val="108008194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5766002" y="6168671"/>
            <a:ext cx="12851996" cy="17851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dirty="0" smtClean="0"/>
              <a:t>데이터 흐름도</a:t>
            </a:r>
            <a:endParaRPr dirty="0"/>
          </a:p>
        </p:txBody>
      </p:sp>
      <p:sp>
        <p:nvSpPr>
          <p:cNvPr id="120" name="Shape 120"/>
          <p:cNvSpPr/>
          <p:nvPr/>
        </p:nvSpPr>
        <p:spPr>
          <a:xfrm>
            <a:off x="11789350" y="7827812"/>
            <a:ext cx="805299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" name="Shape 56"/>
          <p:cNvSpPr/>
          <p:nvPr/>
        </p:nvSpPr>
        <p:spPr>
          <a:xfrm>
            <a:off x="9710756" y="11412797"/>
            <a:ext cx="4987889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/>
              <a:t>Hello World !</a:t>
            </a:r>
            <a:endParaRPr dirty="0"/>
          </a:p>
        </p:txBody>
      </p:sp>
      <p:grpSp>
        <p:nvGrpSpPr>
          <p:cNvPr id="9" name="Group 123"/>
          <p:cNvGrpSpPr/>
          <p:nvPr/>
        </p:nvGrpSpPr>
        <p:grpSpPr>
          <a:xfrm>
            <a:off x="10650719" y="10450035"/>
            <a:ext cx="3082563" cy="790600"/>
            <a:chOff x="0" y="0"/>
            <a:chExt cx="3082561" cy="790599"/>
          </a:xfrm>
        </p:grpSpPr>
        <p:sp>
          <p:nvSpPr>
            <p:cNvPr id="10" name="Shape 121"/>
            <p:cNvSpPr/>
            <p:nvPr/>
          </p:nvSpPr>
          <p:spPr>
            <a:xfrm>
              <a:off x="0" y="0"/>
              <a:ext cx="3082561" cy="790599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" name="Shape 122"/>
            <p:cNvSpPr/>
            <p:nvPr/>
          </p:nvSpPr>
          <p:spPr>
            <a:xfrm>
              <a:off x="327690" y="172162"/>
              <a:ext cx="2452583" cy="44627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/>
                <a:t>SIS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4970159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6924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1047373" y="2300445"/>
            <a:ext cx="603974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104" name="Shape 104"/>
          <p:cNvSpPr/>
          <p:nvPr/>
        </p:nvSpPr>
        <p:spPr>
          <a:xfrm>
            <a:off x="970253" y="829266"/>
            <a:ext cx="9478108" cy="17076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7500" dirty="0" smtClean="0"/>
              <a:t>데이터 흐름도</a:t>
            </a:r>
            <a:endParaRPr sz="75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AutoShape 18" descr="eclipse logo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20" descr="eclipse logo에 대한 이미지 검색결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334124" y="2451736"/>
            <a:ext cx="72612438" cy="1561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460375" y="3981843"/>
            <a:ext cx="23183997" cy="9026234"/>
            <a:chOff x="460375" y="3928067"/>
            <a:chExt cx="26489582" cy="10081355"/>
          </a:xfrm>
          <a:noFill/>
        </p:grpSpPr>
        <p:grpSp>
          <p:nvGrpSpPr>
            <p:cNvPr id="124" name="그룹 123"/>
            <p:cNvGrpSpPr/>
            <p:nvPr/>
          </p:nvGrpSpPr>
          <p:grpSpPr>
            <a:xfrm>
              <a:off x="460375" y="4779219"/>
              <a:ext cx="26489582" cy="9230203"/>
              <a:chOff x="2092792" y="5636171"/>
              <a:chExt cx="21551580" cy="5512972"/>
            </a:xfrm>
            <a:grpFill/>
          </p:grpSpPr>
          <p:sp>
            <p:nvSpPr>
              <p:cNvPr id="7" name="모서리가 둥근 직사각형 6"/>
              <p:cNvSpPr/>
              <p:nvPr/>
            </p:nvSpPr>
            <p:spPr>
              <a:xfrm>
                <a:off x="2092792" y="5636171"/>
                <a:ext cx="3152276" cy="1943862"/>
              </a:xfrm>
              <a:prstGeom prst="roundRect">
                <a:avLst/>
              </a:prstGeom>
              <a:grpFill/>
              <a:ln w="95250" cap="flat">
                <a:solidFill>
                  <a:schemeClr val="accent5">
                    <a:lumMod val="60000"/>
                    <a:lumOff val="40000"/>
                  </a:schemeClr>
                </a:solidFill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30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6770293" y="5636171"/>
                <a:ext cx="3152276" cy="1943862"/>
              </a:xfrm>
              <a:prstGeom prst="roundRect">
                <a:avLst/>
              </a:prstGeom>
              <a:grpFill/>
              <a:ln w="95250" cap="flat">
                <a:solidFill>
                  <a:schemeClr val="accent5">
                    <a:lumMod val="60000"/>
                    <a:lumOff val="40000"/>
                  </a:schemeClr>
                </a:solidFill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30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11831889" y="5636171"/>
                <a:ext cx="3152276" cy="1943862"/>
              </a:xfrm>
              <a:prstGeom prst="roundRect">
                <a:avLst/>
              </a:prstGeom>
              <a:grpFill/>
              <a:ln w="95250" cap="flat">
                <a:solidFill>
                  <a:schemeClr val="accent5">
                    <a:lumMod val="60000"/>
                    <a:lumOff val="40000"/>
                  </a:schemeClr>
                </a:solidFill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3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20492096" y="5636171"/>
                <a:ext cx="3152276" cy="1943862"/>
              </a:xfrm>
              <a:prstGeom prst="roundRect">
                <a:avLst/>
              </a:prstGeom>
              <a:grpFill/>
              <a:ln w="95250" cap="flat">
                <a:solidFill>
                  <a:schemeClr val="accent5">
                    <a:lumMod val="60000"/>
                    <a:lumOff val="40000"/>
                  </a:schemeClr>
                </a:solidFill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3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16628169" y="5636171"/>
                <a:ext cx="3152276" cy="1943862"/>
              </a:xfrm>
              <a:prstGeom prst="roundRect">
                <a:avLst/>
              </a:prstGeom>
              <a:grpFill/>
              <a:ln w="95250" cap="flat">
                <a:solidFill>
                  <a:schemeClr val="accent5">
                    <a:lumMod val="60000"/>
                    <a:lumOff val="40000"/>
                  </a:schemeClr>
                </a:solidFill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3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cxnSp>
            <p:nvCxnSpPr>
              <p:cNvPr id="26" name="직선 화살표 연결선 25"/>
              <p:cNvCxnSpPr/>
              <p:nvPr/>
            </p:nvCxnSpPr>
            <p:spPr>
              <a:xfrm>
                <a:off x="5245068" y="6094860"/>
                <a:ext cx="1525225" cy="0"/>
              </a:xfrm>
              <a:prstGeom prst="straightConnector1">
                <a:avLst/>
              </a:prstGeom>
              <a:grpFill/>
              <a:ln w="127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직선 화살표 연결선 29"/>
              <p:cNvCxnSpPr/>
              <p:nvPr/>
            </p:nvCxnSpPr>
            <p:spPr>
              <a:xfrm>
                <a:off x="9922569" y="6094860"/>
                <a:ext cx="1909320" cy="0"/>
              </a:xfrm>
              <a:prstGeom prst="straightConnector1">
                <a:avLst/>
              </a:prstGeom>
              <a:grpFill/>
              <a:ln w="127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직선 화살표 연결선 96"/>
              <p:cNvCxnSpPr/>
              <p:nvPr/>
            </p:nvCxnSpPr>
            <p:spPr>
              <a:xfrm>
                <a:off x="14984165" y="6094860"/>
                <a:ext cx="1644004" cy="0"/>
              </a:xfrm>
              <a:prstGeom prst="straightConnector1">
                <a:avLst/>
              </a:prstGeom>
              <a:grpFill/>
              <a:ln w="127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9" name="직선 화살표 연결선 98"/>
              <p:cNvCxnSpPr/>
              <p:nvPr/>
            </p:nvCxnSpPr>
            <p:spPr>
              <a:xfrm>
                <a:off x="19780445" y="6094860"/>
                <a:ext cx="711651" cy="0"/>
              </a:xfrm>
              <a:prstGeom prst="straightConnector1">
                <a:avLst/>
              </a:prstGeom>
              <a:grpFill/>
              <a:ln w="127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01" name="직선 화살표 연결선 100"/>
              <p:cNvCxnSpPr/>
              <p:nvPr/>
            </p:nvCxnSpPr>
            <p:spPr>
              <a:xfrm flipH="1">
                <a:off x="5245068" y="7068253"/>
                <a:ext cx="1525225" cy="0"/>
              </a:xfrm>
              <a:prstGeom prst="straightConnector1">
                <a:avLst/>
              </a:prstGeom>
              <a:grpFill/>
              <a:ln w="127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03" name="직선 화살표 연결선 102"/>
              <p:cNvCxnSpPr/>
              <p:nvPr/>
            </p:nvCxnSpPr>
            <p:spPr>
              <a:xfrm flipH="1">
                <a:off x="9922569" y="7068253"/>
                <a:ext cx="1909320" cy="0"/>
              </a:xfrm>
              <a:prstGeom prst="straightConnector1">
                <a:avLst/>
              </a:prstGeom>
              <a:grpFill/>
              <a:ln w="127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08" name="직선 화살표 연결선 107"/>
              <p:cNvCxnSpPr/>
              <p:nvPr/>
            </p:nvCxnSpPr>
            <p:spPr>
              <a:xfrm flipH="1">
                <a:off x="14984165" y="7068253"/>
                <a:ext cx="1644004" cy="0"/>
              </a:xfrm>
              <a:prstGeom prst="straightConnector1">
                <a:avLst/>
              </a:prstGeom>
              <a:grpFill/>
              <a:ln w="127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0" name="직선 화살표 연결선 109"/>
              <p:cNvCxnSpPr/>
              <p:nvPr/>
            </p:nvCxnSpPr>
            <p:spPr>
              <a:xfrm flipH="1">
                <a:off x="19780445" y="7068253"/>
                <a:ext cx="711651" cy="0"/>
              </a:xfrm>
              <a:prstGeom prst="straightConnector1">
                <a:avLst/>
              </a:prstGeom>
              <a:grpFill/>
              <a:ln w="127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50" name="모서리가 둥근 직사각형 49"/>
              <p:cNvSpPr/>
              <p:nvPr/>
            </p:nvSpPr>
            <p:spPr>
              <a:xfrm>
                <a:off x="2092792" y="9205281"/>
                <a:ext cx="3152276" cy="1943862"/>
              </a:xfrm>
              <a:prstGeom prst="roundRect">
                <a:avLst/>
              </a:prstGeom>
              <a:grpFill/>
              <a:ln w="95250" cap="flat">
                <a:solidFill>
                  <a:schemeClr val="accent5">
                    <a:lumMod val="60000"/>
                    <a:lumOff val="40000"/>
                  </a:schemeClr>
                </a:solidFill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3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51" name="모서리가 둥근 직사각형 50"/>
              <p:cNvSpPr/>
              <p:nvPr/>
            </p:nvSpPr>
            <p:spPr>
              <a:xfrm>
                <a:off x="6770293" y="9205281"/>
                <a:ext cx="3152276" cy="1943862"/>
              </a:xfrm>
              <a:prstGeom prst="roundRect">
                <a:avLst/>
              </a:prstGeom>
              <a:grpFill/>
              <a:ln w="95250" cap="flat">
                <a:solidFill>
                  <a:schemeClr val="accent5">
                    <a:lumMod val="60000"/>
                    <a:lumOff val="40000"/>
                  </a:schemeClr>
                </a:solidFill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3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11831889" y="9205281"/>
                <a:ext cx="3152276" cy="1943862"/>
              </a:xfrm>
              <a:prstGeom prst="roundRect">
                <a:avLst/>
              </a:prstGeom>
              <a:grpFill/>
              <a:ln w="95250" cap="flat">
                <a:solidFill>
                  <a:schemeClr val="accent5">
                    <a:lumMod val="60000"/>
                    <a:lumOff val="40000"/>
                  </a:schemeClr>
                </a:solidFill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3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cxnSp>
            <p:nvCxnSpPr>
              <p:cNvPr id="112" name="직선 화살표 연결선 111"/>
              <p:cNvCxnSpPr/>
              <p:nvPr/>
            </p:nvCxnSpPr>
            <p:spPr>
              <a:xfrm flipV="1">
                <a:off x="5451545" y="7766594"/>
                <a:ext cx="1318748" cy="1252125"/>
              </a:xfrm>
              <a:prstGeom prst="straightConnector1">
                <a:avLst/>
              </a:prstGeom>
              <a:grpFill/>
              <a:ln w="127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4" name="직선 화살표 연결선 113"/>
              <p:cNvCxnSpPr/>
              <p:nvPr/>
            </p:nvCxnSpPr>
            <p:spPr>
              <a:xfrm flipV="1">
                <a:off x="7781791" y="7766594"/>
                <a:ext cx="0" cy="1252125"/>
              </a:xfrm>
              <a:prstGeom prst="straightConnector1">
                <a:avLst/>
              </a:prstGeom>
              <a:grpFill/>
              <a:ln w="127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6" name="직선 화살표 연결선 115"/>
              <p:cNvCxnSpPr/>
              <p:nvPr/>
            </p:nvCxnSpPr>
            <p:spPr>
              <a:xfrm>
                <a:off x="8902668" y="7766594"/>
                <a:ext cx="0" cy="1252125"/>
              </a:xfrm>
              <a:prstGeom prst="straightConnector1">
                <a:avLst/>
              </a:prstGeom>
              <a:grpFill/>
              <a:ln w="127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8" name="직선 화살표 연결선 117"/>
              <p:cNvCxnSpPr/>
              <p:nvPr/>
            </p:nvCxnSpPr>
            <p:spPr>
              <a:xfrm>
                <a:off x="10207029" y="7766594"/>
                <a:ext cx="1252125" cy="1252125"/>
              </a:xfrm>
              <a:prstGeom prst="straightConnector1">
                <a:avLst/>
              </a:prstGeom>
              <a:grpFill/>
              <a:ln w="127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0" name="직선 화살표 연결선 119"/>
              <p:cNvCxnSpPr>
                <a:stCxn id="51" idx="3"/>
                <a:endCxn id="52" idx="1"/>
              </p:cNvCxnSpPr>
              <p:nvPr/>
            </p:nvCxnSpPr>
            <p:spPr>
              <a:xfrm>
                <a:off x="9922569" y="10177212"/>
                <a:ext cx="1909320" cy="0"/>
              </a:xfrm>
              <a:prstGeom prst="straightConnector1">
                <a:avLst/>
              </a:prstGeom>
              <a:grpFill/>
              <a:ln w="127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23" name="TextBox 122"/>
              <p:cNvSpPr txBox="1"/>
              <p:nvPr/>
            </p:nvSpPr>
            <p:spPr>
              <a:xfrm>
                <a:off x="2344691" y="6464381"/>
                <a:ext cx="2389239" cy="287442"/>
              </a:xfrm>
              <a:prstGeom prst="rect">
                <a:avLst/>
              </a:prstGeom>
              <a:grp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300" b="1" i="0" u="none" strike="noStrike" cap="none" spc="0" normalizeH="0" baseline="0" dirty="0" smtClean="0">
                    <a:ln>
                      <a:noFill/>
                    </a:ln>
                    <a:solidFill>
                      <a:schemeClr val="accent5"/>
                    </a:solidFill>
                    <a:effectLst/>
                    <a:uFillTx/>
                    <a:latin typeface="PT Sans"/>
                    <a:ea typeface="PT Sans"/>
                    <a:cs typeface="PT Sans"/>
                    <a:sym typeface="PT Sans"/>
                  </a:rPr>
                  <a:t>클라이언트</a:t>
                </a:r>
                <a:endParaRPr kumimoji="0" lang="ko-KR" altLang="en-US" sz="2300" b="1" i="0" u="none" strike="noStrike" cap="none" spc="0" normalizeH="0" baseline="0" dirty="0">
                  <a:ln>
                    <a:noFill/>
                  </a:ln>
                  <a:solidFill>
                    <a:schemeClr val="accent5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7151811" y="6346324"/>
                <a:ext cx="2389239" cy="523555"/>
              </a:xfrm>
              <a:prstGeom prst="rect">
                <a:avLst/>
              </a:prstGeom>
              <a:grp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b="1" dirty="0" smtClean="0">
                    <a:solidFill>
                      <a:schemeClr val="accent5"/>
                    </a:solidFill>
                  </a:rPr>
                  <a:t>&lt;&lt;Controller&gt;&gt;</a:t>
                </a: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b="1" dirty="0" err="1" smtClean="0">
                    <a:solidFill>
                      <a:schemeClr val="accent5"/>
                    </a:solidFill>
                  </a:rPr>
                  <a:t>서블릿</a:t>
                </a:r>
                <a:endParaRPr kumimoji="0" lang="ko-KR" altLang="en-US" sz="2300" b="1" i="0" u="none" strike="noStrike" cap="none" spc="0" normalizeH="0" baseline="0" dirty="0">
                  <a:ln>
                    <a:noFill/>
                  </a:ln>
                  <a:solidFill>
                    <a:schemeClr val="accent5"/>
                  </a:solidFill>
                  <a:effectLst/>
                  <a:uFillTx/>
                  <a:sym typeface="PT Sans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2213407" y="6346324"/>
                <a:ext cx="2389239" cy="523555"/>
              </a:xfrm>
              <a:prstGeom prst="rect">
                <a:avLst/>
              </a:prstGeom>
              <a:grp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b="1" dirty="0" smtClean="0">
                    <a:solidFill>
                      <a:schemeClr val="accent5"/>
                    </a:solidFill>
                  </a:rPr>
                  <a:t>&lt;&lt;Model&gt;&gt;</a:t>
                </a: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300" b="1" i="0" u="none" strike="noStrike" cap="none" spc="0" normalizeH="0" baseline="0" dirty="0" smtClean="0">
                    <a:ln>
                      <a:noFill/>
                    </a:ln>
                    <a:solidFill>
                      <a:schemeClr val="accent5"/>
                    </a:solidFill>
                    <a:effectLst/>
                    <a:uFillTx/>
                    <a:sym typeface="PT Sans"/>
                  </a:rPr>
                  <a:t>모델 객체</a:t>
                </a:r>
                <a:endParaRPr kumimoji="0" lang="ko-KR" altLang="en-US" sz="2300" b="1" i="0" u="none" strike="noStrike" cap="none" spc="0" normalizeH="0" baseline="0" dirty="0">
                  <a:ln>
                    <a:noFill/>
                  </a:ln>
                  <a:solidFill>
                    <a:schemeClr val="accent5"/>
                  </a:solidFill>
                  <a:effectLst/>
                  <a:uFillTx/>
                  <a:sym typeface="PT Sans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7033685" y="6346324"/>
                <a:ext cx="2389239" cy="523555"/>
              </a:xfrm>
              <a:prstGeom prst="rect">
                <a:avLst/>
              </a:prstGeom>
              <a:grp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b="1" dirty="0" smtClean="0">
                    <a:solidFill>
                      <a:schemeClr val="accent5"/>
                    </a:solidFill>
                  </a:rPr>
                  <a:t>&lt;&lt;ORM&gt;&gt;</a:t>
                </a: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b="1" dirty="0" err="1" smtClean="0">
                    <a:solidFill>
                      <a:schemeClr val="accent5"/>
                    </a:solidFill>
                  </a:rPr>
                  <a:t>Mybatis</a:t>
                </a:r>
                <a:endParaRPr kumimoji="0" lang="ko-KR" altLang="en-US" sz="2300" b="1" i="0" u="none" strike="noStrike" cap="none" spc="0" normalizeH="0" baseline="0" dirty="0">
                  <a:ln>
                    <a:noFill/>
                  </a:ln>
                  <a:solidFill>
                    <a:schemeClr val="accent5"/>
                  </a:solidFill>
                  <a:effectLst/>
                  <a:uFillTx/>
                  <a:sym typeface="PT Sans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20873614" y="6464381"/>
                <a:ext cx="2389239" cy="287442"/>
              </a:xfrm>
              <a:prstGeom prst="rect">
                <a:avLst/>
              </a:prstGeom>
              <a:grp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b="1" dirty="0" smtClean="0">
                    <a:solidFill>
                      <a:schemeClr val="accent5"/>
                    </a:solidFill>
                  </a:rPr>
                  <a:t>DBMS</a:t>
                </a:r>
                <a:endParaRPr kumimoji="0" lang="ko-KR" altLang="en-US" sz="2300" b="1" i="0" u="none" strike="noStrike" cap="none" spc="0" normalizeH="0" baseline="0" dirty="0">
                  <a:ln>
                    <a:noFill/>
                  </a:ln>
                  <a:solidFill>
                    <a:schemeClr val="accent5"/>
                  </a:solidFill>
                  <a:effectLst/>
                  <a:uFillTx/>
                  <a:sym typeface="PT Sans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2471734" y="9915435"/>
                <a:ext cx="2843352" cy="523555"/>
              </a:xfrm>
              <a:prstGeom prst="rect">
                <a:avLst/>
              </a:prstGeom>
              <a:grp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b="1" dirty="0" smtClean="0">
                    <a:solidFill>
                      <a:schemeClr val="accent5"/>
                    </a:solidFill>
                  </a:rPr>
                  <a:t>&lt;&lt;</a:t>
                </a:r>
                <a:r>
                  <a:rPr lang="ko-KR" altLang="en-US" b="1" dirty="0" err="1" smtClean="0">
                    <a:solidFill>
                      <a:schemeClr val="accent5"/>
                    </a:solidFill>
                  </a:rPr>
                  <a:t>라즈베리</a:t>
                </a:r>
                <a:r>
                  <a:rPr lang="ko-KR" altLang="en-US" b="1" dirty="0" smtClean="0">
                    <a:solidFill>
                      <a:schemeClr val="accent5"/>
                    </a:solidFill>
                  </a:rPr>
                  <a:t> 파이</a:t>
                </a:r>
                <a:r>
                  <a:rPr lang="en-US" altLang="ko-KR" b="1" dirty="0" smtClean="0">
                    <a:solidFill>
                      <a:schemeClr val="accent5"/>
                    </a:solidFill>
                  </a:rPr>
                  <a:t>&gt;&gt;</a:t>
                </a: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300" b="1" i="0" u="none" strike="noStrike" cap="none" spc="0" normalizeH="0" baseline="0" dirty="0" smtClean="0">
                    <a:ln>
                      <a:noFill/>
                    </a:ln>
                    <a:solidFill>
                      <a:schemeClr val="accent5"/>
                    </a:solidFill>
                    <a:effectLst/>
                    <a:uFillTx/>
                    <a:sym typeface="PT Sans"/>
                  </a:rPr>
                  <a:t>센서 데이터</a:t>
                </a:r>
                <a:endParaRPr kumimoji="0" lang="ko-KR" altLang="en-US" sz="2300" b="1" i="0" u="none" strike="noStrike" cap="none" spc="0" normalizeH="0" baseline="0" dirty="0">
                  <a:ln>
                    <a:noFill/>
                  </a:ln>
                  <a:solidFill>
                    <a:schemeClr val="accent5"/>
                  </a:solidFill>
                  <a:effectLst/>
                  <a:uFillTx/>
                  <a:sym typeface="PT Sans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7151810" y="9877638"/>
                <a:ext cx="2389239" cy="523555"/>
              </a:xfrm>
              <a:prstGeom prst="rect">
                <a:avLst/>
              </a:prstGeom>
              <a:grp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2300" b="1" i="0" u="none" strike="noStrike" cap="none" spc="0" normalizeH="0" baseline="0" dirty="0" smtClean="0">
                    <a:ln>
                      <a:noFill/>
                    </a:ln>
                    <a:solidFill>
                      <a:schemeClr val="accent5"/>
                    </a:solidFill>
                    <a:effectLst/>
                    <a:uFillTx/>
                    <a:sym typeface="PT Sans"/>
                  </a:rPr>
                  <a:t>&lt;&lt;View&gt;&gt;</a:t>
                </a: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b="1" dirty="0" smtClean="0">
                    <a:solidFill>
                      <a:schemeClr val="accent5"/>
                    </a:solidFill>
                  </a:rPr>
                  <a:t>JSP</a:t>
                </a:r>
                <a:endParaRPr kumimoji="0" lang="ko-KR" altLang="en-US" sz="2300" b="1" i="0" u="none" strike="noStrike" cap="none" spc="0" normalizeH="0" baseline="0" dirty="0">
                  <a:ln>
                    <a:noFill/>
                  </a:ln>
                  <a:solidFill>
                    <a:schemeClr val="accent5"/>
                  </a:solidFill>
                  <a:effectLst/>
                  <a:uFillTx/>
                  <a:sym typeface="PT Sans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2142480" y="9915435"/>
                <a:ext cx="2389239" cy="523555"/>
              </a:xfrm>
              <a:prstGeom prst="rect">
                <a:avLst/>
              </a:prstGeom>
              <a:grp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b="1" dirty="0" smtClean="0">
                    <a:solidFill>
                      <a:schemeClr val="accent5"/>
                    </a:solidFill>
                  </a:rPr>
                  <a:t>&lt;&lt;VO&gt;&gt;</a:t>
                </a: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b="1" dirty="0" smtClean="0">
                    <a:solidFill>
                      <a:schemeClr val="accent5"/>
                    </a:solidFill>
                  </a:rPr>
                  <a:t>값 객체</a:t>
                </a:r>
                <a:endParaRPr kumimoji="0" lang="ko-KR" altLang="en-US" sz="2300" b="1" i="0" u="none" strike="noStrike" cap="none" spc="0" normalizeH="0" baseline="0" dirty="0">
                  <a:ln>
                    <a:noFill/>
                  </a:ln>
                  <a:solidFill>
                    <a:schemeClr val="accent5"/>
                  </a:solidFill>
                  <a:effectLst/>
                  <a:uFillTx/>
                  <a:sym typeface="PT Sans"/>
                </a:endParaRPr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22200708" y="7397885"/>
              <a:ext cx="2248925" cy="507831"/>
            </a:xfrm>
            <a:prstGeom prst="rect">
              <a:avLst/>
            </a:prstGeom>
            <a:grp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2800" b="1" dirty="0" smtClean="0">
                  <a:solidFill>
                    <a:schemeClr val="bg2"/>
                  </a:solidFill>
                </a:rPr>
                <a:t>결과</a:t>
              </a:r>
              <a:endPara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sym typeface="PT San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433785" y="4478226"/>
              <a:ext cx="2248925" cy="567194"/>
            </a:xfrm>
            <a:prstGeom prst="rect">
              <a:avLst/>
            </a:prstGeom>
            <a:grp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800" b="1" i="0" u="none" strike="noStrike" cap="none" spc="0" normalizeH="0" baseline="0" dirty="0" smtClean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rPr>
                <a:t>②호출</a:t>
              </a:r>
              <a:r>
                <a:rPr kumimoji="0" lang="en-US" altLang="ko-KR" sz="2800" b="1" i="0" u="none" strike="noStrike" cap="none" spc="0" normalizeH="0" baseline="0" dirty="0" smtClean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rPr>
                <a:t>	</a:t>
              </a:r>
              <a:endPara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6575673" y="4421928"/>
              <a:ext cx="2248925" cy="507831"/>
            </a:xfrm>
            <a:prstGeom prst="rect">
              <a:avLst/>
            </a:prstGeom>
            <a:grp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800" b="1" i="0" u="none" strike="noStrike" cap="none" spc="0" normalizeH="0" baseline="0" dirty="0" smtClean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rPr>
                <a:t>③호출</a:t>
              </a:r>
              <a:endPara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2200708" y="4347856"/>
              <a:ext cx="2248925" cy="507831"/>
            </a:xfrm>
            <a:prstGeom prst="rect">
              <a:avLst/>
            </a:prstGeom>
            <a:grp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2800" b="1" dirty="0" smtClean="0">
                  <a:solidFill>
                    <a:schemeClr val="bg2"/>
                  </a:solidFill>
                </a:rPr>
                <a:t>④</a:t>
              </a:r>
              <a:r>
                <a:rPr lang="en-US" altLang="ko-KR" sz="2800" b="1" dirty="0" smtClean="0">
                  <a:solidFill>
                    <a:schemeClr val="bg2"/>
                  </a:solidFill>
                </a:rPr>
                <a:t>SQL</a:t>
              </a:r>
              <a:endPara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sym typeface="PT Sans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87675" y="7832048"/>
              <a:ext cx="3059938" cy="567194"/>
            </a:xfrm>
            <a:prstGeom prst="rect">
              <a:avLst/>
            </a:prstGeom>
            <a:grp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2800" b="1" dirty="0" smtClean="0">
                  <a:solidFill>
                    <a:schemeClr val="bg2"/>
                  </a:solidFill>
                </a:rPr>
                <a:t>⑦</a:t>
              </a:r>
              <a:r>
                <a:rPr lang="en-US" altLang="ko-KR" sz="2800" b="1" dirty="0" smtClean="0">
                  <a:solidFill>
                    <a:schemeClr val="bg2"/>
                  </a:solidFill>
                </a:rPr>
                <a:t>Dispatcher</a:t>
              </a:r>
              <a:endPara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sym typeface="PT San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706476" y="8979559"/>
              <a:ext cx="2248925" cy="507831"/>
            </a:xfrm>
            <a:prstGeom prst="rect">
              <a:avLst/>
            </a:prstGeom>
            <a:grp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800" b="1" i="0" u="none" strike="noStrike" cap="none" spc="0" normalizeH="0" baseline="0" dirty="0" err="1" smtClean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rPr>
                <a:t>결과화면</a:t>
              </a:r>
              <a:endPara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865245" y="9084365"/>
              <a:ext cx="2248925" cy="507831"/>
            </a:xfrm>
            <a:prstGeom prst="rect">
              <a:avLst/>
            </a:prstGeom>
            <a:grp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800" b="1" i="0" u="none" strike="noStrike" cap="none" spc="0" normalizeH="0" baseline="0" dirty="0" smtClean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rPr>
                <a:t>⑤전달</a:t>
              </a:r>
              <a:endPara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1442199" y="8877039"/>
              <a:ext cx="2248925" cy="507831"/>
            </a:xfrm>
            <a:prstGeom prst="rect">
              <a:avLst/>
            </a:prstGeom>
            <a:grp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800" b="1" i="0" u="none" strike="noStrike" cap="none" spc="0" normalizeH="0" baseline="0" dirty="0" smtClean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rPr>
                <a:t>생성</a:t>
              </a:r>
              <a:endPara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448361" y="11650969"/>
              <a:ext cx="2248925" cy="507831"/>
            </a:xfrm>
            <a:prstGeom prst="rect">
              <a:avLst/>
            </a:prstGeom>
            <a:grp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2800" b="1" dirty="0" smtClean="0">
                  <a:solidFill>
                    <a:schemeClr val="bg2"/>
                  </a:solidFill>
                </a:rPr>
                <a:t>⑥참조</a:t>
              </a:r>
              <a:endPara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sym typeface="PT San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0652772" y="7342314"/>
              <a:ext cx="2248925" cy="567194"/>
            </a:xfrm>
            <a:prstGeom prst="rect">
              <a:avLst/>
            </a:prstGeom>
            <a:grp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2800" b="1" dirty="0" smtClean="0">
                  <a:solidFill>
                    <a:schemeClr val="bg2"/>
                  </a:solidFill>
                </a:rPr>
                <a:t>결과</a:t>
              </a:r>
              <a:endPara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sym typeface="PT Sans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6771975" y="7400667"/>
              <a:ext cx="2248925" cy="507831"/>
            </a:xfrm>
            <a:prstGeom prst="rect">
              <a:avLst/>
            </a:prstGeom>
            <a:grp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800" b="1" i="0" u="none" strike="noStrike" cap="none" spc="0" normalizeH="0" baseline="0" dirty="0" smtClean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rPr>
                <a:t>결과</a:t>
              </a:r>
              <a:endPara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420977" y="3928067"/>
              <a:ext cx="2248925" cy="1048451"/>
            </a:xfrm>
            <a:prstGeom prst="rect">
              <a:avLst/>
            </a:prstGeom>
            <a:grp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800" b="1" i="0" u="none" strike="noStrike" cap="none" spc="0" normalizeH="0" baseline="0" dirty="0" smtClean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rPr>
                <a:t>①</a:t>
              </a:r>
              <a:r>
                <a:rPr kumimoji="0" lang="en-US" altLang="ko-KR" sz="2800" b="1" i="0" u="none" strike="noStrike" cap="none" spc="0" normalizeH="0" baseline="0" dirty="0" smtClean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rPr>
                <a:t>Request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800" b="1" i="0" u="none" strike="noStrike" cap="none" spc="0" normalizeH="0" baseline="0" dirty="0" smtClean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rPr>
                <a:t>Mapping</a:t>
              </a:r>
              <a:endPara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endParaRPr>
            </a:p>
          </p:txBody>
        </p:sp>
        <p:cxnSp>
          <p:nvCxnSpPr>
            <p:cNvPr id="127" name="직선 화살표 연결선 126"/>
            <p:cNvCxnSpPr/>
            <p:nvPr/>
          </p:nvCxnSpPr>
          <p:spPr>
            <a:xfrm>
              <a:off x="14368210" y="8346122"/>
              <a:ext cx="0" cy="2096395"/>
            </a:xfrm>
            <a:prstGeom prst="straightConnector1">
              <a:avLst/>
            </a:prstGeom>
            <a:grpFill/>
            <a:ln w="12700" cap="flat">
              <a:solidFill>
                <a:srgbClr val="000000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/>
            <p:cNvSpPr txBox="1"/>
            <p:nvPr/>
          </p:nvSpPr>
          <p:spPr>
            <a:xfrm>
              <a:off x="14759061" y="9140406"/>
              <a:ext cx="2383498" cy="507831"/>
            </a:xfrm>
            <a:prstGeom prst="rect">
              <a:avLst/>
            </a:prstGeom>
            <a:grp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800" b="1" i="0" u="none" strike="noStrike" cap="none" spc="0" normalizeH="0" baseline="0" dirty="0" smtClean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rPr>
                <a:t>생성</a:t>
              </a:r>
              <a:r>
                <a:rPr kumimoji="0" lang="en-US" altLang="ko-KR" sz="2800" b="1" i="0" u="none" strike="noStrike" cap="none" spc="0" normalizeH="0" baseline="0" dirty="0" smtClean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rPr>
                <a:t>/</a:t>
              </a:r>
              <a:r>
                <a:rPr kumimoji="0" lang="ko-KR" altLang="en-US" sz="2800" b="1" i="0" u="none" strike="noStrike" cap="none" spc="0" normalizeH="0" baseline="0" dirty="0" smtClean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rPr>
                <a:t>참조</a:t>
              </a:r>
              <a:endPara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20853497" y="12330282"/>
            <a:ext cx="3082563" cy="790600"/>
            <a:chOff x="20853497" y="12330282"/>
            <a:chExt cx="3082563" cy="790600"/>
          </a:xfrm>
        </p:grpSpPr>
        <p:sp>
          <p:nvSpPr>
            <p:cNvPr id="63" name="Shape 121"/>
            <p:cNvSpPr/>
            <p:nvPr/>
          </p:nvSpPr>
          <p:spPr>
            <a:xfrm>
              <a:off x="20853497" y="12330282"/>
              <a:ext cx="3082563" cy="790600"/>
            </a:xfrm>
            <a:prstGeom prst="roundRect">
              <a:avLst>
                <a:gd name="adj" fmla="val 50000"/>
              </a:avLst>
            </a:prstGeom>
            <a:noFill/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4" name="Shape 122"/>
            <p:cNvSpPr/>
            <p:nvPr/>
          </p:nvSpPr>
          <p:spPr>
            <a:xfrm>
              <a:off x="21168485" y="12502444"/>
              <a:ext cx="2452585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>
                  <a:solidFill>
                    <a:schemeClr val="bg2"/>
                  </a:solidFill>
                </a:rPr>
                <a:t>SIS</a:t>
              </a:r>
              <a:endParaRPr lang="en-US" dirty="0" smtClean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923509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5766002" y="6168671"/>
            <a:ext cx="12851996" cy="17851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dirty="0" smtClean="0"/>
              <a:t>테스트 </a:t>
            </a:r>
            <a:endParaRPr dirty="0"/>
          </a:p>
        </p:txBody>
      </p:sp>
      <p:sp>
        <p:nvSpPr>
          <p:cNvPr id="120" name="Shape 120"/>
          <p:cNvSpPr/>
          <p:nvPr/>
        </p:nvSpPr>
        <p:spPr>
          <a:xfrm>
            <a:off x="11789350" y="7827812"/>
            <a:ext cx="805299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" name="Shape 56"/>
          <p:cNvSpPr/>
          <p:nvPr/>
        </p:nvSpPr>
        <p:spPr>
          <a:xfrm>
            <a:off x="9710756" y="11412797"/>
            <a:ext cx="4987889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/>
              <a:t>Hello World !</a:t>
            </a:r>
            <a:endParaRPr dirty="0"/>
          </a:p>
        </p:txBody>
      </p:sp>
      <p:grpSp>
        <p:nvGrpSpPr>
          <p:cNvPr id="9" name="Group 123"/>
          <p:cNvGrpSpPr/>
          <p:nvPr/>
        </p:nvGrpSpPr>
        <p:grpSpPr>
          <a:xfrm>
            <a:off x="10650719" y="10450035"/>
            <a:ext cx="3082563" cy="790600"/>
            <a:chOff x="0" y="0"/>
            <a:chExt cx="3082561" cy="790599"/>
          </a:xfrm>
        </p:grpSpPr>
        <p:sp>
          <p:nvSpPr>
            <p:cNvPr id="10" name="Shape 121"/>
            <p:cNvSpPr/>
            <p:nvPr/>
          </p:nvSpPr>
          <p:spPr>
            <a:xfrm>
              <a:off x="0" y="0"/>
              <a:ext cx="3082561" cy="790599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" name="Shape 122"/>
            <p:cNvSpPr/>
            <p:nvPr/>
          </p:nvSpPr>
          <p:spPr>
            <a:xfrm>
              <a:off x="327690" y="172162"/>
              <a:ext cx="2452583" cy="44627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/>
                <a:t>SIS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2690894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6924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1047373" y="2300445"/>
            <a:ext cx="603974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690616" y="3336015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077326" y="2300445"/>
            <a:ext cx="77539642" cy="1080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" name="Shape 104"/>
          <p:cNvSpPr/>
          <p:nvPr/>
        </p:nvSpPr>
        <p:spPr>
          <a:xfrm>
            <a:off x="970253" y="829266"/>
            <a:ext cx="9478108" cy="17076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7500" dirty="0" smtClean="0"/>
              <a:t>테스트</a:t>
            </a:r>
            <a:endParaRPr sz="75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107499" y="2253271"/>
            <a:ext cx="59424173" cy="1034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1425136" descr="EMB0000299c19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192" y="762695"/>
            <a:ext cx="12944722" cy="1786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0853497" y="12330282"/>
            <a:ext cx="3082563" cy="790600"/>
            <a:chOff x="20853497" y="12330282"/>
            <a:chExt cx="3082563" cy="790600"/>
          </a:xfrm>
        </p:grpSpPr>
        <p:sp>
          <p:nvSpPr>
            <p:cNvPr id="10" name="Shape 121"/>
            <p:cNvSpPr/>
            <p:nvPr/>
          </p:nvSpPr>
          <p:spPr>
            <a:xfrm>
              <a:off x="20853497" y="12330282"/>
              <a:ext cx="3082563" cy="790600"/>
            </a:xfrm>
            <a:prstGeom prst="roundRect">
              <a:avLst>
                <a:gd name="adj" fmla="val 50000"/>
              </a:avLst>
            </a:prstGeom>
            <a:noFill/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" name="Shape 122"/>
            <p:cNvSpPr/>
            <p:nvPr/>
          </p:nvSpPr>
          <p:spPr>
            <a:xfrm>
              <a:off x="21168485" y="12502444"/>
              <a:ext cx="2452585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>
                  <a:solidFill>
                    <a:schemeClr val="bg2"/>
                  </a:solidFill>
                </a:rPr>
                <a:t>SIS</a:t>
              </a:r>
              <a:endParaRPr lang="en-US" dirty="0" smtClean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45461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-0.00091 -0.363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-18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7893180" y="6077399"/>
            <a:ext cx="9030776" cy="27090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lnSpc>
                <a:spcPct val="80000"/>
              </a:lnSpc>
              <a:defRPr sz="15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/>
              <a:t>Q &amp; A</a:t>
            </a:r>
            <a:endParaRPr dirty="0"/>
          </a:p>
        </p:txBody>
      </p:sp>
      <p:sp>
        <p:nvSpPr>
          <p:cNvPr id="56" name="Shape 56"/>
          <p:cNvSpPr/>
          <p:nvPr/>
        </p:nvSpPr>
        <p:spPr>
          <a:xfrm>
            <a:off x="9698055" y="11412797"/>
            <a:ext cx="4987889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/>
              <a:t>Hello World !</a:t>
            </a:r>
            <a:endParaRPr dirty="0"/>
          </a:p>
        </p:txBody>
      </p:sp>
      <p:grpSp>
        <p:nvGrpSpPr>
          <p:cNvPr id="7" name="Group 123"/>
          <p:cNvGrpSpPr/>
          <p:nvPr/>
        </p:nvGrpSpPr>
        <p:grpSpPr>
          <a:xfrm>
            <a:off x="10650719" y="10450035"/>
            <a:ext cx="3082563" cy="790600"/>
            <a:chOff x="0" y="0"/>
            <a:chExt cx="3082561" cy="790599"/>
          </a:xfrm>
        </p:grpSpPr>
        <p:sp>
          <p:nvSpPr>
            <p:cNvPr id="8" name="Shape 121"/>
            <p:cNvSpPr/>
            <p:nvPr/>
          </p:nvSpPr>
          <p:spPr>
            <a:xfrm>
              <a:off x="0" y="0"/>
              <a:ext cx="3082561" cy="790599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" name="Shape 122"/>
            <p:cNvSpPr/>
            <p:nvPr/>
          </p:nvSpPr>
          <p:spPr>
            <a:xfrm>
              <a:off x="327690" y="172162"/>
              <a:ext cx="2452583" cy="44627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/>
                <a:t>SIS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7375768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5766002" y="6168671"/>
            <a:ext cx="12851996" cy="17851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dirty="0" smtClean="0"/>
              <a:t>기획 의도 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 배경</a:t>
            </a:r>
            <a:endParaRPr dirty="0"/>
          </a:p>
        </p:txBody>
      </p:sp>
      <p:sp>
        <p:nvSpPr>
          <p:cNvPr id="120" name="Shape 120"/>
          <p:cNvSpPr/>
          <p:nvPr/>
        </p:nvSpPr>
        <p:spPr>
          <a:xfrm>
            <a:off x="11789350" y="7827812"/>
            <a:ext cx="805299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Shape 56"/>
          <p:cNvSpPr/>
          <p:nvPr/>
        </p:nvSpPr>
        <p:spPr>
          <a:xfrm>
            <a:off x="9710756" y="11412797"/>
            <a:ext cx="4987889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/>
              <a:t>Hello World !</a:t>
            </a:r>
            <a:endParaRPr dirty="0"/>
          </a:p>
        </p:txBody>
      </p:sp>
      <p:grpSp>
        <p:nvGrpSpPr>
          <p:cNvPr id="9" name="Group 123"/>
          <p:cNvGrpSpPr/>
          <p:nvPr/>
        </p:nvGrpSpPr>
        <p:grpSpPr>
          <a:xfrm>
            <a:off x="10650719" y="10450035"/>
            <a:ext cx="3082563" cy="790600"/>
            <a:chOff x="0" y="0"/>
            <a:chExt cx="3082561" cy="790599"/>
          </a:xfrm>
        </p:grpSpPr>
        <p:sp>
          <p:nvSpPr>
            <p:cNvPr id="11" name="Shape 121"/>
            <p:cNvSpPr/>
            <p:nvPr/>
          </p:nvSpPr>
          <p:spPr>
            <a:xfrm>
              <a:off x="0" y="0"/>
              <a:ext cx="3082561" cy="790599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" name="Shape 122"/>
            <p:cNvSpPr/>
            <p:nvPr/>
          </p:nvSpPr>
          <p:spPr>
            <a:xfrm>
              <a:off x="327690" y="172162"/>
              <a:ext cx="2452583" cy="44627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/>
                <a:t>SIS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4859349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 dirty="0"/>
          </a:p>
        </p:txBody>
      </p:sp>
      <p:sp>
        <p:nvSpPr>
          <p:cNvPr id="8" name="Shape 121"/>
          <p:cNvSpPr/>
          <p:nvPr/>
        </p:nvSpPr>
        <p:spPr>
          <a:xfrm>
            <a:off x="20853497" y="12330282"/>
            <a:ext cx="3082563" cy="790600"/>
          </a:xfrm>
          <a:prstGeom prst="roundRect">
            <a:avLst>
              <a:gd name="adj" fmla="val 50000"/>
            </a:avLst>
          </a:prstGeom>
          <a:noFill/>
          <a:ln w="38100" cap="flat">
            <a:solidFill>
              <a:srgbClr val="F56C2E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" name="Shape 122"/>
          <p:cNvSpPr/>
          <p:nvPr/>
        </p:nvSpPr>
        <p:spPr>
          <a:xfrm>
            <a:off x="21168485" y="12502444"/>
            <a:ext cx="2452585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1800" cap="all" spc="36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sz="2400" dirty="0" smtClean="0">
                <a:solidFill>
                  <a:schemeClr val="bg2"/>
                </a:solidFill>
              </a:rPr>
              <a:t>SIS</a:t>
            </a:r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11" name="Shape 68"/>
          <p:cNvSpPr/>
          <p:nvPr/>
        </p:nvSpPr>
        <p:spPr>
          <a:xfrm>
            <a:off x="-1508379" y="2675960"/>
            <a:ext cx="7058538" cy="44645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r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8000" dirty="0" smtClean="0"/>
              <a:t>기획의도</a:t>
            </a:r>
            <a:endParaRPr lang="en-US" altLang="ko-KR" sz="8000" dirty="0" smtClean="0"/>
          </a:p>
          <a:p>
            <a:r>
              <a:rPr lang="en-US" sz="8000" dirty="0" smtClean="0"/>
              <a:t>&amp;</a:t>
            </a:r>
          </a:p>
          <a:p>
            <a:r>
              <a:rPr lang="ko-KR" altLang="en-US" sz="8000" dirty="0" smtClean="0"/>
              <a:t>배경</a:t>
            </a:r>
            <a:endParaRPr sz="8000" dirty="0"/>
          </a:p>
        </p:txBody>
      </p:sp>
      <p:sp>
        <p:nvSpPr>
          <p:cNvPr id="13" name="Shape 71"/>
          <p:cNvSpPr/>
          <p:nvPr/>
        </p:nvSpPr>
        <p:spPr>
          <a:xfrm>
            <a:off x="4403130" y="5869185"/>
            <a:ext cx="805298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72"/>
          <p:cNvSpPr/>
          <p:nvPr/>
        </p:nvSpPr>
        <p:spPr>
          <a:xfrm>
            <a:off x="10708861" y="10251661"/>
            <a:ext cx="8418381" cy="3485222"/>
          </a:xfrm>
          <a:prstGeom prst="rect">
            <a:avLst/>
          </a:prstGeom>
          <a:solidFill>
            <a:srgbClr val="F56C2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026" y="3251375"/>
            <a:ext cx="14592050" cy="523562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 dirty="0"/>
          </a:p>
        </p:txBody>
      </p:sp>
      <p:sp>
        <p:nvSpPr>
          <p:cNvPr id="11" name="Shape 68"/>
          <p:cNvSpPr/>
          <p:nvPr/>
        </p:nvSpPr>
        <p:spPr>
          <a:xfrm>
            <a:off x="-1508379" y="2675960"/>
            <a:ext cx="7058538" cy="44645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r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8000" dirty="0" smtClean="0"/>
              <a:t>기획의도</a:t>
            </a:r>
            <a:endParaRPr lang="en-US" altLang="ko-KR" sz="8000" dirty="0" smtClean="0"/>
          </a:p>
          <a:p>
            <a:r>
              <a:rPr lang="en-US" sz="8000" dirty="0" smtClean="0"/>
              <a:t>&amp;</a:t>
            </a:r>
          </a:p>
          <a:p>
            <a:r>
              <a:rPr lang="ko-KR" altLang="en-US" sz="8000" dirty="0" smtClean="0"/>
              <a:t>배경</a:t>
            </a:r>
            <a:endParaRPr sz="8000" dirty="0"/>
          </a:p>
        </p:txBody>
      </p:sp>
      <p:sp>
        <p:nvSpPr>
          <p:cNvPr id="13" name="Shape 71"/>
          <p:cNvSpPr/>
          <p:nvPr/>
        </p:nvSpPr>
        <p:spPr>
          <a:xfrm>
            <a:off x="4403130" y="5869185"/>
            <a:ext cx="805298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72"/>
          <p:cNvSpPr/>
          <p:nvPr/>
        </p:nvSpPr>
        <p:spPr>
          <a:xfrm>
            <a:off x="10708861" y="10251661"/>
            <a:ext cx="8418381" cy="3485222"/>
          </a:xfrm>
          <a:prstGeom prst="rect">
            <a:avLst/>
          </a:prstGeom>
          <a:solidFill>
            <a:srgbClr val="F56C2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016" y="2701541"/>
            <a:ext cx="12492481" cy="633529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0853497" y="12330282"/>
            <a:ext cx="3082563" cy="790600"/>
            <a:chOff x="20853497" y="12330282"/>
            <a:chExt cx="3082563" cy="790600"/>
          </a:xfrm>
        </p:grpSpPr>
        <p:sp>
          <p:nvSpPr>
            <p:cNvPr id="10" name="Shape 121"/>
            <p:cNvSpPr/>
            <p:nvPr/>
          </p:nvSpPr>
          <p:spPr>
            <a:xfrm>
              <a:off x="20853497" y="12330282"/>
              <a:ext cx="3082563" cy="790600"/>
            </a:xfrm>
            <a:prstGeom prst="roundRect">
              <a:avLst>
                <a:gd name="adj" fmla="val 50000"/>
              </a:avLst>
            </a:prstGeom>
            <a:noFill/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" name="Shape 122"/>
            <p:cNvSpPr/>
            <p:nvPr/>
          </p:nvSpPr>
          <p:spPr>
            <a:xfrm>
              <a:off x="21168485" y="12502444"/>
              <a:ext cx="2452585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>
                  <a:solidFill>
                    <a:schemeClr val="bg2"/>
                  </a:solidFill>
                </a:rPr>
                <a:t>SIS</a:t>
              </a:r>
              <a:endParaRPr lang="en-US" dirty="0" smtClean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21417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5766002" y="6168671"/>
            <a:ext cx="12851996" cy="17851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dirty="0" smtClean="0"/>
              <a:t>아이템 소개</a:t>
            </a:r>
            <a:endParaRPr dirty="0"/>
          </a:p>
        </p:txBody>
      </p:sp>
      <p:sp>
        <p:nvSpPr>
          <p:cNvPr id="120" name="Shape 120"/>
          <p:cNvSpPr/>
          <p:nvPr/>
        </p:nvSpPr>
        <p:spPr>
          <a:xfrm>
            <a:off x="11789350" y="7827812"/>
            <a:ext cx="805299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" name="Shape 56"/>
          <p:cNvSpPr/>
          <p:nvPr/>
        </p:nvSpPr>
        <p:spPr>
          <a:xfrm>
            <a:off x="9710756" y="11412797"/>
            <a:ext cx="4987889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/>
              <a:t>Hello World !</a:t>
            </a:r>
            <a:endParaRPr dirty="0"/>
          </a:p>
        </p:txBody>
      </p:sp>
      <p:grpSp>
        <p:nvGrpSpPr>
          <p:cNvPr id="9" name="Group 123"/>
          <p:cNvGrpSpPr/>
          <p:nvPr/>
        </p:nvGrpSpPr>
        <p:grpSpPr>
          <a:xfrm>
            <a:off x="10650719" y="10450035"/>
            <a:ext cx="3082563" cy="790600"/>
            <a:chOff x="0" y="0"/>
            <a:chExt cx="3082561" cy="790599"/>
          </a:xfrm>
        </p:grpSpPr>
        <p:sp>
          <p:nvSpPr>
            <p:cNvPr id="10" name="Shape 121"/>
            <p:cNvSpPr/>
            <p:nvPr/>
          </p:nvSpPr>
          <p:spPr>
            <a:xfrm>
              <a:off x="0" y="0"/>
              <a:ext cx="3082561" cy="790599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" name="Shape 122"/>
            <p:cNvSpPr/>
            <p:nvPr/>
          </p:nvSpPr>
          <p:spPr>
            <a:xfrm>
              <a:off x="327690" y="172162"/>
              <a:ext cx="2452583" cy="44627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/>
                <a:t>SIS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9904701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2133203" y="2715983"/>
            <a:ext cx="12015934" cy="44645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8000" dirty="0" smtClean="0"/>
              <a:t>아이템 소개</a:t>
            </a:r>
            <a:endParaRPr sz="8000" dirty="0"/>
          </a:p>
        </p:txBody>
      </p:sp>
      <p:sp>
        <p:nvSpPr>
          <p:cNvPr id="63" name="Shape 63"/>
          <p:cNvSpPr/>
          <p:nvPr/>
        </p:nvSpPr>
        <p:spPr>
          <a:xfrm>
            <a:off x="2522821" y="5751513"/>
            <a:ext cx="11581297" cy="10297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r>
              <a:rPr lang="ko-KR" altLang="en-US" sz="7200" b="1" dirty="0" smtClean="0">
                <a:solidFill>
                  <a:schemeClr val="tx1">
                    <a:lumMod val="75000"/>
                  </a:schemeClr>
                </a:solidFill>
              </a:rPr>
              <a:t>독서실 관리 시스템</a:t>
            </a:r>
            <a:endParaRPr lang="en-US" altLang="ko-KR" sz="7200" b="1" dirty="0" smtClean="0">
              <a:solidFill>
                <a:schemeClr val="tx1">
                  <a:lumMod val="75000"/>
                </a:schemeClr>
              </a:solidFill>
            </a:endParaRPr>
          </a:p>
          <a:p>
            <a:endParaRPr lang="en-US" sz="7200" b="1" dirty="0">
              <a:solidFill>
                <a:schemeClr val="tx1">
                  <a:lumMod val="75000"/>
                </a:schemeClr>
              </a:solidFill>
            </a:endParaRPr>
          </a:p>
          <a:p>
            <a:endParaRPr lang="ko-KR" altLang="en-US" sz="4800" dirty="0">
              <a:solidFill>
                <a:schemeClr val="tx1">
                  <a:lumMod val="75000"/>
                </a:schemeClr>
              </a:solidFill>
            </a:endParaRPr>
          </a:p>
          <a:p>
            <a:endParaRPr sz="72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65" name="Shape 65"/>
          <p:cNvSpPr/>
          <p:nvPr/>
        </p:nvSpPr>
        <p:spPr>
          <a:xfrm>
            <a:off x="2120172" y="4421139"/>
            <a:ext cx="805299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407708" y="7491077"/>
            <a:ext cx="19211660" cy="377026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ko-KR" altLang="en-US" sz="4000" dirty="0" smtClean="0">
                <a:solidFill>
                  <a:schemeClr val="bg2">
                    <a:lumMod val="75000"/>
                  </a:schemeClr>
                </a:solidFill>
              </a:rPr>
              <a:t>기존의 독서실 회원 관리 프로그램에 센서 데이터를 접목시켜 </a:t>
            </a:r>
            <a:endParaRPr lang="en-US" altLang="ko-KR" sz="4000" dirty="0" smtClean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sz="4000" dirty="0" smtClean="0">
                <a:solidFill>
                  <a:schemeClr val="bg2">
                    <a:lumMod val="75000"/>
                  </a:schemeClr>
                </a:solidFill>
              </a:rPr>
              <a:t>다양한 센서데이터를 한 눈에 시각화 </a:t>
            </a:r>
            <a:r>
              <a:rPr lang="ko-KR" altLang="en-US" sz="4000" dirty="0">
                <a:solidFill>
                  <a:schemeClr val="bg2">
                    <a:lumMod val="75000"/>
                  </a:schemeClr>
                </a:solidFill>
              </a:rPr>
              <a:t>하여 </a:t>
            </a:r>
            <a:endParaRPr lang="en-US" altLang="ko-KR" sz="4000" dirty="0" smtClean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sz="4000" dirty="0" smtClean="0">
                <a:solidFill>
                  <a:schemeClr val="bg2">
                    <a:lumMod val="75000"/>
                  </a:schemeClr>
                </a:solidFill>
              </a:rPr>
              <a:t>각각의 </a:t>
            </a:r>
            <a:r>
              <a:rPr lang="ko-KR" altLang="en-US" sz="4000" dirty="0">
                <a:solidFill>
                  <a:schemeClr val="bg2">
                    <a:lumMod val="75000"/>
                  </a:schemeClr>
                </a:solidFill>
              </a:rPr>
              <a:t>방과 자리의 </a:t>
            </a:r>
            <a:r>
              <a:rPr lang="ko-KR" altLang="en-US" sz="4000" dirty="0" smtClean="0">
                <a:solidFill>
                  <a:schemeClr val="bg2">
                    <a:lumMod val="75000"/>
                  </a:schemeClr>
                </a:solidFill>
              </a:rPr>
              <a:t>소음 관리와</a:t>
            </a:r>
            <a:endParaRPr lang="en-US" altLang="ko-KR" sz="4000" dirty="0" smtClean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sz="4000" dirty="0" smtClean="0">
                <a:solidFill>
                  <a:schemeClr val="bg2">
                    <a:lumMod val="75000"/>
                  </a:schemeClr>
                </a:solidFill>
              </a:rPr>
              <a:t>센서 데이터의 정보를 조합한 개인별 </a:t>
            </a:r>
            <a:r>
              <a:rPr lang="ko-KR" altLang="en-US" sz="4000" dirty="0">
                <a:solidFill>
                  <a:schemeClr val="bg2">
                    <a:lumMod val="75000"/>
                  </a:schemeClr>
                </a:solidFill>
              </a:rPr>
              <a:t>학습 태도 </a:t>
            </a:r>
            <a:r>
              <a:rPr lang="ko-KR" altLang="en-US" sz="4000" dirty="0" smtClean="0">
                <a:solidFill>
                  <a:schemeClr val="bg2">
                    <a:lumMod val="75000"/>
                  </a:schemeClr>
                </a:solidFill>
              </a:rPr>
              <a:t>관리 등</a:t>
            </a:r>
            <a:endParaRPr lang="en-US" altLang="ko-KR" sz="4000" dirty="0" smtClean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sz="4000" dirty="0" smtClean="0">
                <a:solidFill>
                  <a:schemeClr val="bg2">
                    <a:lumMod val="75000"/>
                  </a:schemeClr>
                </a:solidFill>
              </a:rPr>
              <a:t>관리자는 독서실과 회원을 관리하고</a:t>
            </a:r>
            <a:endParaRPr lang="en-US" altLang="ko-KR" sz="4000" dirty="0" smtClean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sz="4000" dirty="0" smtClean="0">
                <a:solidFill>
                  <a:schemeClr val="bg2">
                    <a:lumMod val="75000"/>
                  </a:schemeClr>
                </a:solidFill>
              </a:rPr>
              <a:t>회원은 독서실에서 제공하는 서비스를 편리하게 이용할 수 있는 시스템</a:t>
            </a:r>
            <a:endParaRPr lang="en-US" altLang="ko-KR" sz="4000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0853497" y="12330282"/>
            <a:ext cx="3082563" cy="790600"/>
            <a:chOff x="20853497" y="12330282"/>
            <a:chExt cx="3082563" cy="790600"/>
          </a:xfrm>
        </p:grpSpPr>
        <p:sp>
          <p:nvSpPr>
            <p:cNvPr id="11" name="Shape 121"/>
            <p:cNvSpPr/>
            <p:nvPr/>
          </p:nvSpPr>
          <p:spPr>
            <a:xfrm>
              <a:off x="20853497" y="12330282"/>
              <a:ext cx="3082563" cy="790600"/>
            </a:xfrm>
            <a:prstGeom prst="roundRect">
              <a:avLst>
                <a:gd name="adj" fmla="val 50000"/>
              </a:avLst>
            </a:prstGeom>
            <a:noFill/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" name="Shape 122"/>
            <p:cNvSpPr/>
            <p:nvPr/>
          </p:nvSpPr>
          <p:spPr>
            <a:xfrm>
              <a:off x="21168485" y="12502444"/>
              <a:ext cx="2452585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>
                  <a:solidFill>
                    <a:schemeClr val="bg2"/>
                  </a:solidFill>
                </a:rPr>
                <a:t>SIS</a:t>
              </a:r>
              <a:endParaRPr lang="en-US" dirty="0" smtClean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45306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5766002" y="6168671"/>
            <a:ext cx="12851996" cy="17851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dirty="0" smtClean="0"/>
              <a:t>벤치마킹 소재 소개</a:t>
            </a:r>
            <a:endParaRPr dirty="0"/>
          </a:p>
        </p:txBody>
      </p:sp>
      <p:sp>
        <p:nvSpPr>
          <p:cNvPr id="120" name="Shape 120"/>
          <p:cNvSpPr/>
          <p:nvPr/>
        </p:nvSpPr>
        <p:spPr>
          <a:xfrm>
            <a:off x="11789350" y="7827812"/>
            <a:ext cx="805299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" name="Shape 56"/>
          <p:cNvSpPr/>
          <p:nvPr/>
        </p:nvSpPr>
        <p:spPr>
          <a:xfrm>
            <a:off x="9710756" y="11412797"/>
            <a:ext cx="4987889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/>
              <a:t>Hello World !</a:t>
            </a:r>
            <a:endParaRPr dirty="0"/>
          </a:p>
        </p:txBody>
      </p:sp>
      <p:grpSp>
        <p:nvGrpSpPr>
          <p:cNvPr id="9" name="Group 123"/>
          <p:cNvGrpSpPr/>
          <p:nvPr/>
        </p:nvGrpSpPr>
        <p:grpSpPr>
          <a:xfrm>
            <a:off x="10650719" y="10450035"/>
            <a:ext cx="3082563" cy="790600"/>
            <a:chOff x="0" y="0"/>
            <a:chExt cx="3082561" cy="790599"/>
          </a:xfrm>
        </p:grpSpPr>
        <p:sp>
          <p:nvSpPr>
            <p:cNvPr id="10" name="Shape 121"/>
            <p:cNvSpPr/>
            <p:nvPr/>
          </p:nvSpPr>
          <p:spPr>
            <a:xfrm>
              <a:off x="0" y="0"/>
              <a:ext cx="3082561" cy="790599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" name="Shape 122"/>
            <p:cNvSpPr/>
            <p:nvPr/>
          </p:nvSpPr>
          <p:spPr>
            <a:xfrm>
              <a:off x="327690" y="172162"/>
              <a:ext cx="2452583" cy="44627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sz="2400" dirty="0" smtClean="0"/>
                <a:t>SIS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2979327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AC9006"/>
      </a:dk1>
      <a:lt1>
        <a:srgbClr val="A6A7AC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Montserrat-Regular"/>
        <a:ea typeface="Montserrat-Regular"/>
        <a:cs typeface="Montserrat-Regular"/>
      </a:majorFont>
      <a:minorFont>
        <a:latin typeface="Montserrat-Regular"/>
        <a:ea typeface="Montserrat-Regular"/>
        <a:cs typeface="Montserr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just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A6A7AC"/>
            </a:solidFill>
            <a:effectLst/>
            <a:uFillTx/>
            <a:latin typeface="PT Sans"/>
            <a:ea typeface="PT Sans"/>
            <a:cs typeface="PT Sans"/>
            <a:sym typeface="PT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Montserrat-Regular"/>
        <a:ea typeface="Montserrat-Regular"/>
        <a:cs typeface="Montserrat-Regular"/>
      </a:majorFont>
      <a:minorFont>
        <a:latin typeface="Montserrat-Regular"/>
        <a:ea typeface="Montserrat-Regular"/>
        <a:cs typeface="Montserr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just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A6A7AC"/>
            </a:solidFill>
            <a:effectLst/>
            <a:uFillTx/>
            <a:latin typeface="PT Sans"/>
            <a:ea typeface="PT Sans"/>
            <a:cs typeface="PT Sans"/>
            <a:sym typeface="PT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591</Words>
  <Application>Microsoft Macintosh PowerPoint</Application>
  <PresentationFormat>사용자 지정</PresentationFormat>
  <Paragraphs>223</Paragraphs>
  <Slides>38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Helvetica Light</vt:lpstr>
      <vt:lpstr>Helvetica Neue</vt:lpstr>
      <vt:lpstr>Montserrat-Regular</vt:lpstr>
      <vt:lpstr>Montserrat-SemiBold</vt:lpstr>
      <vt:lpstr>PT Sans</vt:lpstr>
      <vt:lpstr>Roboto Regular</vt:lpstr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ICIA</dc:creator>
  <cp:lastModifiedBy>이경한</cp:lastModifiedBy>
  <cp:revision>74</cp:revision>
  <dcterms:modified xsi:type="dcterms:W3CDTF">2017-11-06T17:05:50Z</dcterms:modified>
</cp:coreProperties>
</file>